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0" r:id="rId5"/>
    <p:sldId id="261" r:id="rId6"/>
    <p:sldId id="268" r:id="rId7"/>
    <p:sldId id="262" r:id="rId8"/>
    <p:sldId id="263" r:id="rId9"/>
    <p:sldId id="264" r:id="rId10"/>
    <p:sldId id="265" r:id="rId11"/>
    <p:sldId id="266" r:id="rId12"/>
    <p:sldId id="269"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7" autoAdjust="0"/>
    <p:restoredTop sz="94660"/>
  </p:normalViewPr>
  <p:slideViewPr>
    <p:cSldViewPr snapToGrid="0">
      <p:cViewPr varScale="1">
        <p:scale>
          <a:sx n="106" d="100"/>
          <a:sy n="106" d="100"/>
        </p:scale>
        <p:origin x="108"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4/16/2024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951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BAB95-8DA7-460B-B00A-7037C8394FB0}" type="datetime1">
              <a:rPr lang="en-US" smtClean="0"/>
              <a:pPr/>
              <a:t>4/16/2024</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0357321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4/16/2024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658965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4/16/2024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51486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4/16/2024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0630945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3BAB95-8DA7-460B-B00A-7037C8394FB0}" type="datetime1">
              <a:rPr lang="en-US" smtClean="0"/>
              <a:pPr/>
              <a:t>4/16/2024</a:t>
            </a:fld>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6849906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3BAB95-8DA7-460B-B00A-7037C8394FB0}" type="datetime1">
              <a:rPr lang="en-US" smtClean="0"/>
              <a:pPr/>
              <a:t>4/16/2024</a:t>
            </a:fld>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9817272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4/16/2024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9502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4/16/2024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2338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CB9D56B-6EBE-4E5F-99D9-2A3DBDF37D0A}" type="datetime1">
              <a:rPr lang="en-US" smtClean="0"/>
              <a:t>4/16/2024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2691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4/16/2024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3349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4/16/2024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5916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4/16/2024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6295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E237E6-0076-4915-A5A8-B7C11FA4F374}" type="datetime1">
              <a:rPr lang="en-US" smtClean="0"/>
              <a:t>4/16/2024</a:t>
            </a:fld>
            <a:endParaRPr lang="en-US"/>
          </a:p>
        </p:txBody>
      </p:sp>
      <p:sp>
        <p:nvSpPr>
          <p:cNvPr id="5" name="Footer Placeholder 3"/>
          <p:cNvSpPr>
            <a:spLocks noGrp="1"/>
          </p:cNvSpPr>
          <p:nvPr>
            <p:ph type="ftr" sz="quarter" idx="11"/>
          </p:nvPr>
        </p:nvSpPr>
        <p:spPr/>
        <p:txBody>
          <a:bodyPr/>
          <a:lstStyle/>
          <a:p>
            <a:r>
              <a:rPr lang="en-US"/>
              <a:t>Sample Footer Text</a:t>
            </a:r>
          </a:p>
        </p:txBody>
      </p:sp>
      <p:sp>
        <p:nvSpPr>
          <p:cNvPr id="6"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7927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05F58F-C0B5-422A-8E5A-6B99E5D80F0A}" type="datetime1">
              <a:rPr lang="en-US" smtClean="0"/>
              <a:t>4/16/2024</a:t>
            </a:fld>
            <a:endParaRPr lang="en-US"/>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007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565E655-9687-48DF-A33F-F8824CCCB5D1}" type="datetime1">
              <a:rPr lang="en-US" smtClean="0"/>
              <a:t>4/16/2024</a:t>
            </a:fld>
            <a:endParaRPr lang="en-US"/>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4757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4/16/2024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4788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3BAB95-8DA7-460B-B00A-7037C8394FB0}" type="datetime1">
              <a:rPr lang="en-US" smtClean="0"/>
              <a:pPr/>
              <a:t>4/16/2024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11811489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sky, outdoor, sunset, clouds&#10;&#10;Description automatically generated">
            <a:extLst>
              <a:ext uri="{FF2B5EF4-FFF2-40B4-BE49-F238E27FC236}">
                <a16:creationId xmlns:a16="http://schemas.microsoft.com/office/drawing/2014/main" id="{228EAFF5-3767-09D3-72A0-A75E9F17543B}"/>
              </a:ext>
            </a:extLst>
          </p:cNvPr>
          <p:cNvPicPr>
            <a:picLocks noChangeAspect="1"/>
          </p:cNvPicPr>
          <p:nvPr/>
        </p:nvPicPr>
        <p:blipFill rotWithShape="1">
          <a:blip r:embed="rId3">
            <a:extLst>
              <a:ext uri="{28A0092B-C50C-407E-A947-70E740481C1C}">
                <a14:useLocalDpi xmlns:a14="http://schemas.microsoft.com/office/drawing/2010/main" val="0"/>
              </a:ext>
            </a:extLst>
          </a:blip>
          <a:srcRect t="43204"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53DE3-4457-024B-9C33-D795F987FA36}"/>
              </a:ext>
            </a:extLst>
          </p:cNvPr>
          <p:cNvSpPr>
            <a:spLocks noGrp="1"/>
          </p:cNvSpPr>
          <p:nvPr>
            <p:ph type="ctrTitle"/>
          </p:nvPr>
        </p:nvSpPr>
        <p:spPr>
          <a:xfrm>
            <a:off x="636916" y="4854346"/>
            <a:ext cx="10407602" cy="868026"/>
          </a:xfrm>
        </p:spPr>
        <p:txBody>
          <a:bodyPr>
            <a:normAutofit/>
          </a:bodyPr>
          <a:lstStyle/>
          <a:p>
            <a:r>
              <a:rPr lang="en-US" sz="4800" dirty="0">
                <a:solidFill>
                  <a:srgbClr val="EBEBEB"/>
                </a:solidFill>
              </a:rPr>
              <a:t>Spring Forum</a:t>
            </a:r>
          </a:p>
        </p:txBody>
      </p:sp>
      <p:sp>
        <p:nvSpPr>
          <p:cNvPr id="3" name="Subtitle 2">
            <a:extLst>
              <a:ext uri="{FF2B5EF4-FFF2-40B4-BE49-F238E27FC236}">
                <a16:creationId xmlns:a16="http://schemas.microsoft.com/office/drawing/2014/main" id="{90480817-B3F1-583E-F864-671C333D2AB9}"/>
              </a:ext>
            </a:extLst>
          </p:cNvPr>
          <p:cNvSpPr>
            <a:spLocks noGrp="1"/>
          </p:cNvSpPr>
          <p:nvPr>
            <p:ph type="subTitle" idx="1"/>
          </p:nvPr>
        </p:nvSpPr>
        <p:spPr>
          <a:xfrm>
            <a:off x="636917" y="5722374"/>
            <a:ext cx="10407602" cy="487924"/>
          </a:xfrm>
        </p:spPr>
        <p:txBody>
          <a:bodyPr>
            <a:normAutofit/>
          </a:bodyPr>
          <a:lstStyle/>
          <a:p>
            <a:r>
              <a:rPr lang="en-US" dirty="0">
                <a:solidFill>
                  <a:schemeClr val="tx2">
                    <a:lumMod val="40000"/>
                    <a:lumOff val="60000"/>
                  </a:schemeClr>
                </a:solidFill>
              </a:rPr>
              <a:t>April 16, 2024</a:t>
            </a:r>
          </a:p>
          <a:p>
            <a:endParaRPr lang="en-US" dirty="0">
              <a:solidFill>
                <a:schemeClr val="tx2">
                  <a:lumMod val="40000"/>
                  <a:lumOff val="60000"/>
                </a:schemeClr>
              </a:solidFill>
            </a:endParaRPr>
          </a:p>
        </p:txBody>
      </p:sp>
    </p:spTree>
    <p:extLst>
      <p:ext uri="{BB962C8B-B14F-4D97-AF65-F5344CB8AC3E}">
        <p14:creationId xmlns:p14="http://schemas.microsoft.com/office/powerpoint/2010/main" val="70054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82FA-A0A8-AB44-92DC-584B90AE5720}"/>
              </a:ext>
            </a:extLst>
          </p:cNvPr>
          <p:cNvSpPr>
            <a:spLocks noGrp="1"/>
          </p:cNvSpPr>
          <p:nvPr>
            <p:ph type="title"/>
          </p:nvPr>
        </p:nvSpPr>
        <p:spPr>
          <a:xfrm>
            <a:off x="5282381" y="629266"/>
            <a:ext cx="4767471" cy="1641986"/>
          </a:xfrm>
        </p:spPr>
        <p:txBody>
          <a:bodyPr>
            <a:normAutofit/>
          </a:bodyPr>
          <a:lstStyle/>
          <a:p>
            <a:r>
              <a:rPr lang="en-US"/>
              <a:t>GFOA Budget Format</a:t>
            </a:r>
          </a:p>
        </p:txBody>
      </p:sp>
      <p:pic>
        <p:nvPicPr>
          <p:cNvPr id="5" name="Picture 4" descr="Desk with productivity items">
            <a:extLst>
              <a:ext uri="{FF2B5EF4-FFF2-40B4-BE49-F238E27FC236}">
                <a16:creationId xmlns:a16="http://schemas.microsoft.com/office/drawing/2014/main" id="{DB07D3BB-B314-70E3-3E0C-0D8C2D2E80C8}"/>
              </a:ext>
            </a:extLst>
          </p:cNvPr>
          <p:cNvPicPr>
            <a:picLocks noChangeAspect="1"/>
          </p:cNvPicPr>
          <p:nvPr/>
        </p:nvPicPr>
        <p:blipFill rotWithShape="1">
          <a:blip r:embed="rId3"/>
          <a:srcRect l="35069" r="19820" b="-1"/>
          <a:stretch/>
        </p:blipFill>
        <p:spPr>
          <a:xfrm>
            <a:off x="-1" y="10"/>
            <a:ext cx="4105276" cy="6857990"/>
          </a:xfrm>
          <a:prstGeom prst="rect">
            <a:avLst/>
          </a:prstGeom>
        </p:spPr>
      </p:pic>
      <p:sp>
        <p:nvSpPr>
          <p:cNvPr id="3" name="Content Placeholder 2">
            <a:extLst>
              <a:ext uri="{FF2B5EF4-FFF2-40B4-BE49-F238E27FC236}">
                <a16:creationId xmlns:a16="http://schemas.microsoft.com/office/drawing/2014/main" id="{79EC0077-0335-66ED-D78E-63F61AD14AF3}"/>
              </a:ext>
            </a:extLst>
          </p:cNvPr>
          <p:cNvSpPr>
            <a:spLocks noGrp="1"/>
          </p:cNvSpPr>
          <p:nvPr>
            <p:ph idx="1"/>
          </p:nvPr>
        </p:nvSpPr>
        <p:spPr>
          <a:xfrm>
            <a:off x="4667250" y="2171700"/>
            <a:ext cx="6429375" cy="4200525"/>
          </a:xfrm>
        </p:spPr>
        <p:txBody>
          <a:bodyPr>
            <a:noAutofit/>
          </a:bodyPr>
          <a:lstStyle/>
          <a:p>
            <a:pPr>
              <a:lnSpc>
                <a:spcPct val="90000"/>
              </a:lnSpc>
            </a:pPr>
            <a:r>
              <a:rPr lang="en-US" sz="2400" dirty="0"/>
              <a:t>Promotes Best Practices in public budgeting</a:t>
            </a:r>
          </a:p>
          <a:p>
            <a:pPr>
              <a:lnSpc>
                <a:spcPct val="90000"/>
              </a:lnSpc>
            </a:pPr>
            <a:r>
              <a:rPr lang="en-US" sz="2400" dirty="0"/>
              <a:t>Focus on information, transparency, and accountability </a:t>
            </a:r>
          </a:p>
          <a:p>
            <a:pPr>
              <a:lnSpc>
                <a:spcPct val="90000"/>
              </a:lnSpc>
            </a:pPr>
            <a:r>
              <a:rPr lang="en-US" sz="2400" dirty="0"/>
              <a:t>Department Narratives include a mission statement, goals and objectives, and accomplishments for the prior fiscal year</a:t>
            </a:r>
          </a:p>
          <a:p>
            <a:pPr>
              <a:lnSpc>
                <a:spcPct val="90000"/>
              </a:lnSpc>
            </a:pPr>
            <a:r>
              <a:rPr lang="en-US" sz="2400" dirty="0"/>
              <a:t>Information is presented in an easy-to-digest format and gives a great snapshot of the Town’s finances.</a:t>
            </a:r>
          </a:p>
        </p:txBody>
      </p:sp>
    </p:spTree>
    <p:extLst>
      <p:ext uri="{BB962C8B-B14F-4D97-AF65-F5344CB8AC3E}">
        <p14:creationId xmlns:p14="http://schemas.microsoft.com/office/powerpoint/2010/main" val="135237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EA3B-9E8B-BB74-AEF5-2DC27848D820}"/>
              </a:ext>
            </a:extLst>
          </p:cNvPr>
          <p:cNvSpPr>
            <a:spLocks noGrp="1"/>
          </p:cNvSpPr>
          <p:nvPr>
            <p:ph type="title"/>
          </p:nvPr>
        </p:nvSpPr>
        <p:spPr>
          <a:xfrm>
            <a:off x="646111" y="452718"/>
            <a:ext cx="9404723" cy="661707"/>
          </a:xfrm>
        </p:spPr>
        <p:txBody>
          <a:bodyPr/>
          <a:lstStyle/>
          <a:p>
            <a:r>
              <a:rPr lang="en-US" sz="2800" dirty="0"/>
              <a:t>GFOA Budget Format – Department Sample</a:t>
            </a:r>
          </a:p>
        </p:txBody>
      </p:sp>
      <p:pic>
        <p:nvPicPr>
          <p:cNvPr id="4" name="Picture 3">
            <a:extLst>
              <a:ext uri="{FF2B5EF4-FFF2-40B4-BE49-F238E27FC236}">
                <a16:creationId xmlns:a16="http://schemas.microsoft.com/office/drawing/2014/main" id="{0A45CBEC-FAA0-E238-BD8F-153D04CB4AD8}"/>
              </a:ext>
            </a:extLst>
          </p:cNvPr>
          <p:cNvPicPr>
            <a:picLocks noChangeAspect="1"/>
          </p:cNvPicPr>
          <p:nvPr/>
        </p:nvPicPr>
        <p:blipFill>
          <a:blip r:embed="rId2"/>
          <a:stretch>
            <a:fillRect/>
          </a:stretch>
        </p:blipFill>
        <p:spPr>
          <a:xfrm>
            <a:off x="345440" y="1574800"/>
            <a:ext cx="11451702" cy="3964697"/>
          </a:xfrm>
          <a:prstGeom prst="rect">
            <a:avLst/>
          </a:prstGeom>
          <a:solidFill>
            <a:schemeClr val="tx1"/>
          </a:solidFill>
        </p:spPr>
      </p:pic>
    </p:spTree>
    <p:extLst>
      <p:ext uri="{BB962C8B-B14F-4D97-AF65-F5344CB8AC3E}">
        <p14:creationId xmlns:p14="http://schemas.microsoft.com/office/powerpoint/2010/main" val="48193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DF84-4A51-61A0-F90F-DE6E87795999}"/>
              </a:ext>
            </a:extLst>
          </p:cNvPr>
          <p:cNvSpPr>
            <a:spLocks noGrp="1"/>
          </p:cNvSpPr>
          <p:nvPr>
            <p:ph type="title"/>
          </p:nvPr>
        </p:nvSpPr>
        <p:spPr>
          <a:xfrm>
            <a:off x="646111" y="452718"/>
            <a:ext cx="9404723" cy="981799"/>
          </a:xfrm>
        </p:spPr>
        <p:txBody>
          <a:bodyPr/>
          <a:lstStyle/>
          <a:p>
            <a:r>
              <a:rPr lang="en-US" sz="3600" dirty="0"/>
              <a:t>Budget Challenges Moving Forward</a:t>
            </a:r>
          </a:p>
        </p:txBody>
      </p:sp>
      <p:sp>
        <p:nvSpPr>
          <p:cNvPr id="3" name="TextBox 2">
            <a:extLst>
              <a:ext uri="{FF2B5EF4-FFF2-40B4-BE49-F238E27FC236}">
                <a16:creationId xmlns:a16="http://schemas.microsoft.com/office/drawing/2014/main" id="{9B521D2B-32A6-174E-3FD6-797CBF977001}"/>
              </a:ext>
            </a:extLst>
          </p:cNvPr>
          <p:cNvSpPr txBox="1"/>
          <p:nvPr/>
        </p:nvSpPr>
        <p:spPr>
          <a:xfrm>
            <a:off x="746620" y="1342239"/>
            <a:ext cx="11174136"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School budget shortfalls – Winthrop will need to bring forward a budget override for the residents to vote on.</a:t>
            </a:r>
          </a:p>
          <a:p>
            <a:endParaRPr lang="en-US" sz="2000" dirty="0"/>
          </a:p>
          <a:p>
            <a:pPr marL="285750" indent="-285750">
              <a:buFont typeface="Arial" panose="020B0604020202020204" pitchFamily="34" charset="0"/>
              <a:buChar char="•"/>
            </a:pPr>
            <a:r>
              <a:rPr lang="en-US" sz="2000" dirty="0"/>
              <a:t>Funding for large infrastructure projects and new building projects, such as Fire and Police Stations, water and sewer projects, and stormwater system repairs and upgrades.</a:t>
            </a:r>
          </a:p>
          <a:p>
            <a:endParaRPr lang="en-US" sz="2000" dirty="0"/>
          </a:p>
          <a:p>
            <a:pPr marL="285750" indent="-285750">
              <a:buFont typeface="Arial" panose="020B0604020202020204" pitchFamily="34" charset="0"/>
              <a:buChar char="•"/>
            </a:pPr>
            <a:r>
              <a:rPr lang="en-US" sz="2000" dirty="0"/>
              <a:t>Managing increased expenses for the Town and School for Health Insurance and other related expenses</a:t>
            </a:r>
          </a:p>
          <a:p>
            <a:endParaRPr lang="en-US" sz="2000" dirty="0"/>
          </a:p>
          <a:p>
            <a:pPr marL="285750" indent="-285750">
              <a:buFont typeface="Arial" panose="020B0604020202020204" pitchFamily="34" charset="0"/>
              <a:buChar char="•"/>
            </a:pPr>
            <a:r>
              <a:rPr lang="en-US" sz="2000" dirty="0"/>
              <a:t>New Collective Bargaining agreements for all unions, excluding the Fire Union, are up on 6-30-25.  They will need to be negotiated and will have an impact on the FY26 budget</a:t>
            </a:r>
          </a:p>
          <a:p>
            <a:endParaRPr lang="en-US" sz="2000" dirty="0"/>
          </a:p>
          <a:p>
            <a:pPr marL="285750" indent="-285750">
              <a:buFont typeface="Arial" panose="020B0604020202020204" pitchFamily="34" charset="0"/>
              <a:buChar char="•"/>
            </a:pPr>
            <a:r>
              <a:rPr lang="en-US" sz="2000" dirty="0"/>
              <a:t>Dealing with the impacts of rising sea levels and the associated costs to protect our community. Grant funding at all levels will be needed to design and fund the necessary work over the next 10-20 years.  </a:t>
            </a:r>
          </a:p>
        </p:txBody>
      </p:sp>
    </p:spTree>
    <p:extLst>
      <p:ext uri="{BB962C8B-B14F-4D97-AF65-F5344CB8AC3E}">
        <p14:creationId xmlns:p14="http://schemas.microsoft.com/office/powerpoint/2010/main" val="34194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F1D7-5734-CF14-008E-FA5ECB7DF837}"/>
              </a:ext>
            </a:extLst>
          </p:cNvPr>
          <p:cNvSpPr>
            <a:spLocks noGrp="1"/>
          </p:cNvSpPr>
          <p:nvPr>
            <p:ph type="title"/>
          </p:nvPr>
        </p:nvSpPr>
        <p:spPr>
          <a:xfrm>
            <a:off x="993583" y="2473542"/>
            <a:ext cx="9404723" cy="1400530"/>
          </a:xfrm>
        </p:spPr>
        <p:txBody>
          <a:bodyPr/>
          <a:lstStyle/>
          <a:p>
            <a:pPr algn="ctr"/>
            <a:r>
              <a:rPr lang="en-US" sz="5400" dirty="0"/>
              <a:t>Questions?</a:t>
            </a:r>
          </a:p>
        </p:txBody>
      </p:sp>
    </p:spTree>
    <p:extLst>
      <p:ext uri="{BB962C8B-B14F-4D97-AF65-F5344CB8AC3E}">
        <p14:creationId xmlns:p14="http://schemas.microsoft.com/office/powerpoint/2010/main" val="355309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4C721-E93F-DD38-5FE2-CFA12AD09ECD}"/>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FY 25 Capital Plan</a:t>
            </a:r>
          </a:p>
        </p:txBody>
      </p:sp>
      <p:sp>
        <p:nvSpPr>
          <p:cNvPr id="3" name="Content Placeholder 2">
            <a:extLst>
              <a:ext uri="{FF2B5EF4-FFF2-40B4-BE49-F238E27FC236}">
                <a16:creationId xmlns:a16="http://schemas.microsoft.com/office/drawing/2014/main" id="{A9FBBD4D-A883-FC77-8613-C4AAE6761D6A}"/>
              </a:ext>
            </a:extLst>
          </p:cNvPr>
          <p:cNvSpPr>
            <a:spLocks noGrp="1"/>
          </p:cNvSpPr>
          <p:nvPr>
            <p:ph idx="1"/>
          </p:nvPr>
        </p:nvSpPr>
        <p:spPr>
          <a:xfrm>
            <a:off x="476250" y="1943100"/>
            <a:ext cx="6610350" cy="4046639"/>
          </a:xfrm>
        </p:spPr>
        <p:txBody>
          <a:bodyPr>
            <a:normAutofit fontScale="92500"/>
          </a:bodyPr>
          <a:lstStyle/>
          <a:p>
            <a:r>
              <a:rPr lang="en-US" sz="2400" dirty="0">
                <a:solidFill>
                  <a:srgbClr val="FFFFFF"/>
                </a:solidFill>
              </a:rPr>
              <a:t>We are proud to present a five-year capital plan for the Town of Winthrop</a:t>
            </a:r>
          </a:p>
          <a:p>
            <a:r>
              <a:rPr lang="en-US" sz="2400" dirty="0">
                <a:solidFill>
                  <a:srgbClr val="FFFFFF"/>
                </a:solidFill>
              </a:rPr>
              <a:t>This plan was developed with the Economic Development/Capital Assets Committee</a:t>
            </a:r>
          </a:p>
          <a:p>
            <a:r>
              <a:rPr lang="en-US" sz="2400" dirty="0">
                <a:solidFill>
                  <a:srgbClr val="FFFFFF"/>
                </a:solidFill>
              </a:rPr>
              <a:t>This plan has projects added to it from our new Facilities Needs Assessment for our Buildings and Water Infrastructure Capital Plan</a:t>
            </a:r>
          </a:p>
          <a:p>
            <a:r>
              <a:rPr lang="en-US" sz="2400" dirty="0">
                <a:solidFill>
                  <a:srgbClr val="FFFFFF"/>
                </a:solidFill>
              </a:rPr>
              <a:t>Our FY25 Capital Plan will be available on our website in the proposed FY25 Budget</a:t>
            </a:r>
          </a:p>
          <a:p>
            <a:endParaRPr lang="en-US" dirty="0">
              <a:solidFill>
                <a:srgbClr val="FFFFFF"/>
              </a:solidFill>
            </a:endParaRPr>
          </a:p>
          <a:p>
            <a:endParaRPr lang="en-US"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CDA2EDDA-2739-B37B-4D5F-5A05C1A52559}"/>
              </a:ext>
            </a:extLst>
          </p:cNvPr>
          <p:cNvPicPr>
            <a:picLocks noChangeAspect="1"/>
          </p:cNvPicPr>
          <p:nvPr/>
        </p:nvPicPr>
        <p:blipFill rotWithShape="1">
          <a:blip r:embed="rId3"/>
          <a:srcRect l="27161" r="2398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2102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EC67-65AE-BF5D-63B4-2344F0DB74F7}"/>
              </a:ext>
            </a:extLst>
          </p:cNvPr>
          <p:cNvSpPr>
            <a:spLocks noGrp="1"/>
          </p:cNvSpPr>
          <p:nvPr>
            <p:ph type="title"/>
          </p:nvPr>
        </p:nvSpPr>
        <p:spPr>
          <a:xfrm>
            <a:off x="637722" y="326883"/>
            <a:ext cx="9404723" cy="679796"/>
          </a:xfrm>
        </p:spPr>
        <p:txBody>
          <a:bodyPr/>
          <a:lstStyle/>
          <a:p>
            <a:r>
              <a:rPr lang="en-US" sz="2800" dirty="0"/>
              <a:t>FY25 Capital Plan – Cont. </a:t>
            </a:r>
            <a:r>
              <a:rPr lang="en-US" dirty="0"/>
              <a:t>	</a:t>
            </a:r>
          </a:p>
        </p:txBody>
      </p:sp>
      <p:pic>
        <p:nvPicPr>
          <p:cNvPr id="3" name="Picture 2">
            <a:extLst>
              <a:ext uri="{FF2B5EF4-FFF2-40B4-BE49-F238E27FC236}">
                <a16:creationId xmlns:a16="http://schemas.microsoft.com/office/drawing/2014/main" id="{0D83756B-2108-F97B-9F03-EE3F618531E9}"/>
              </a:ext>
            </a:extLst>
          </p:cNvPr>
          <p:cNvPicPr>
            <a:picLocks noChangeAspect="1"/>
          </p:cNvPicPr>
          <p:nvPr/>
        </p:nvPicPr>
        <p:blipFill>
          <a:blip r:embed="rId2"/>
          <a:stretch>
            <a:fillRect/>
          </a:stretch>
        </p:blipFill>
        <p:spPr>
          <a:xfrm>
            <a:off x="721360" y="1154796"/>
            <a:ext cx="10414000" cy="5486761"/>
          </a:xfrm>
          <a:prstGeom prst="rect">
            <a:avLst/>
          </a:prstGeom>
          <a:solidFill>
            <a:schemeClr val="tx1"/>
          </a:solidFill>
        </p:spPr>
      </p:pic>
    </p:spTree>
    <p:extLst>
      <p:ext uri="{BB962C8B-B14F-4D97-AF65-F5344CB8AC3E}">
        <p14:creationId xmlns:p14="http://schemas.microsoft.com/office/powerpoint/2010/main" val="178759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0B45-F602-5ACE-CA66-8CAA99873BAD}"/>
              </a:ext>
            </a:extLst>
          </p:cNvPr>
          <p:cNvSpPr>
            <a:spLocks noGrp="1"/>
          </p:cNvSpPr>
          <p:nvPr>
            <p:ph type="title"/>
          </p:nvPr>
        </p:nvSpPr>
        <p:spPr>
          <a:xfrm>
            <a:off x="584791" y="0"/>
            <a:ext cx="9324753" cy="1350335"/>
          </a:xfrm>
        </p:spPr>
        <p:txBody>
          <a:bodyPr/>
          <a:lstStyle/>
          <a:p>
            <a:r>
              <a:rPr lang="en-US" sz="2800" dirty="0"/>
              <a:t>FY25 Capital Plan - Cont.</a:t>
            </a:r>
            <a:r>
              <a:rPr lang="en-US" dirty="0"/>
              <a:t>	 </a:t>
            </a:r>
          </a:p>
        </p:txBody>
      </p:sp>
      <p:pic>
        <p:nvPicPr>
          <p:cNvPr id="7" name="Picture 6">
            <a:extLst>
              <a:ext uri="{FF2B5EF4-FFF2-40B4-BE49-F238E27FC236}">
                <a16:creationId xmlns:a16="http://schemas.microsoft.com/office/drawing/2014/main" id="{44A1DB39-C9BC-D64D-26CB-D41181C36440}"/>
              </a:ext>
            </a:extLst>
          </p:cNvPr>
          <p:cNvPicPr>
            <a:picLocks noChangeAspect="1"/>
          </p:cNvPicPr>
          <p:nvPr/>
        </p:nvPicPr>
        <p:blipFill>
          <a:blip r:embed="rId2"/>
          <a:stretch>
            <a:fillRect/>
          </a:stretch>
        </p:blipFill>
        <p:spPr>
          <a:xfrm>
            <a:off x="478465" y="764612"/>
            <a:ext cx="11235070" cy="5824902"/>
          </a:xfrm>
          <a:prstGeom prst="rect">
            <a:avLst/>
          </a:prstGeom>
          <a:solidFill>
            <a:schemeClr val="tx1"/>
          </a:solidFill>
        </p:spPr>
      </p:pic>
    </p:spTree>
    <p:extLst>
      <p:ext uri="{BB962C8B-B14F-4D97-AF65-F5344CB8AC3E}">
        <p14:creationId xmlns:p14="http://schemas.microsoft.com/office/powerpoint/2010/main" val="353094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9102E-459C-B44F-B979-ADB1CA0A5C74}"/>
              </a:ext>
            </a:extLst>
          </p:cNvPr>
          <p:cNvSpPr>
            <a:spLocks noGrp="1"/>
          </p:cNvSpPr>
          <p:nvPr>
            <p:ph type="title"/>
          </p:nvPr>
        </p:nvSpPr>
        <p:spPr>
          <a:xfrm>
            <a:off x="646111" y="276225"/>
            <a:ext cx="9404723" cy="695325"/>
          </a:xfrm>
        </p:spPr>
        <p:txBody>
          <a:bodyPr/>
          <a:lstStyle/>
          <a:p>
            <a:r>
              <a:rPr lang="en-US" sz="2800" dirty="0"/>
              <a:t>FY25 Capital Plan – Cont.</a:t>
            </a:r>
            <a:r>
              <a:rPr lang="en-US" dirty="0"/>
              <a:t>	</a:t>
            </a:r>
          </a:p>
        </p:txBody>
      </p:sp>
      <p:pic>
        <p:nvPicPr>
          <p:cNvPr id="6" name="Picture 5">
            <a:extLst>
              <a:ext uri="{FF2B5EF4-FFF2-40B4-BE49-F238E27FC236}">
                <a16:creationId xmlns:a16="http://schemas.microsoft.com/office/drawing/2014/main" id="{CB94998D-E947-518F-1A36-FFACB2BA4BEC}"/>
              </a:ext>
            </a:extLst>
          </p:cNvPr>
          <p:cNvPicPr>
            <a:picLocks noChangeAspect="1"/>
          </p:cNvPicPr>
          <p:nvPr/>
        </p:nvPicPr>
        <p:blipFill>
          <a:blip r:embed="rId2"/>
          <a:stretch>
            <a:fillRect/>
          </a:stretch>
        </p:blipFill>
        <p:spPr>
          <a:xfrm>
            <a:off x="375919" y="1473200"/>
            <a:ext cx="11470071" cy="4196019"/>
          </a:xfrm>
          <a:prstGeom prst="rect">
            <a:avLst/>
          </a:prstGeom>
          <a:solidFill>
            <a:schemeClr val="tx1"/>
          </a:solidFill>
        </p:spPr>
      </p:pic>
    </p:spTree>
    <p:extLst>
      <p:ext uri="{BB962C8B-B14F-4D97-AF65-F5344CB8AC3E}">
        <p14:creationId xmlns:p14="http://schemas.microsoft.com/office/powerpoint/2010/main" val="264257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C213-7826-DA8A-8ED7-3C3D801558ED}"/>
              </a:ext>
            </a:extLst>
          </p:cNvPr>
          <p:cNvSpPr>
            <a:spLocks noGrp="1"/>
          </p:cNvSpPr>
          <p:nvPr>
            <p:ph type="title"/>
          </p:nvPr>
        </p:nvSpPr>
        <p:spPr>
          <a:xfrm>
            <a:off x="646112" y="213360"/>
            <a:ext cx="9274066" cy="1136975"/>
          </a:xfrm>
        </p:spPr>
        <p:txBody>
          <a:bodyPr/>
          <a:lstStyle/>
          <a:p>
            <a:r>
              <a:rPr lang="en-US" sz="2800" dirty="0"/>
              <a:t>FY25 Capital Plan – Cont.	</a:t>
            </a:r>
          </a:p>
        </p:txBody>
      </p:sp>
      <p:pic>
        <p:nvPicPr>
          <p:cNvPr id="6" name="Content Placeholder 5">
            <a:extLst>
              <a:ext uri="{FF2B5EF4-FFF2-40B4-BE49-F238E27FC236}">
                <a16:creationId xmlns:a16="http://schemas.microsoft.com/office/drawing/2014/main" id="{12368813-56A5-FF7D-D5A2-8E5D7E848177}"/>
              </a:ext>
            </a:extLst>
          </p:cNvPr>
          <p:cNvPicPr>
            <a:picLocks noGrp="1" noChangeAspect="1"/>
          </p:cNvPicPr>
          <p:nvPr>
            <p:ph idx="1"/>
          </p:nvPr>
        </p:nvPicPr>
        <p:blipFill>
          <a:blip r:embed="rId2"/>
          <a:stretch>
            <a:fillRect/>
          </a:stretch>
        </p:blipFill>
        <p:spPr>
          <a:xfrm>
            <a:off x="364702" y="766607"/>
            <a:ext cx="11181186" cy="4419605"/>
          </a:xfrm>
          <a:prstGeom prst="rect">
            <a:avLst/>
          </a:prstGeom>
          <a:solidFill>
            <a:schemeClr val="tx1"/>
          </a:solidFill>
        </p:spPr>
      </p:pic>
      <p:pic>
        <p:nvPicPr>
          <p:cNvPr id="3" name="Picture 2">
            <a:extLst>
              <a:ext uri="{FF2B5EF4-FFF2-40B4-BE49-F238E27FC236}">
                <a16:creationId xmlns:a16="http://schemas.microsoft.com/office/drawing/2014/main" id="{948891AF-C4D6-BF07-8061-B3CE9BB99533}"/>
              </a:ext>
            </a:extLst>
          </p:cNvPr>
          <p:cNvPicPr>
            <a:picLocks noChangeAspect="1"/>
          </p:cNvPicPr>
          <p:nvPr/>
        </p:nvPicPr>
        <p:blipFill>
          <a:blip r:embed="rId3"/>
          <a:stretch>
            <a:fillRect/>
          </a:stretch>
        </p:blipFill>
        <p:spPr>
          <a:xfrm>
            <a:off x="1889760" y="5402754"/>
            <a:ext cx="3897630" cy="1150445"/>
          </a:xfrm>
          <a:prstGeom prst="rect">
            <a:avLst/>
          </a:prstGeom>
          <a:solidFill>
            <a:schemeClr val="tx1"/>
          </a:solidFill>
          <a:ln>
            <a:solidFill>
              <a:schemeClr val="tx1"/>
            </a:solidFill>
          </a:ln>
        </p:spPr>
      </p:pic>
      <p:pic>
        <p:nvPicPr>
          <p:cNvPr id="4" name="Picture 3">
            <a:extLst>
              <a:ext uri="{FF2B5EF4-FFF2-40B4-BE49-F238E27FC236}">
                <a16:creationId xmlns:a16="http://schemas.microsoft.com/office/drawing/2014/main" id="{8824C063-8E9C-C656-049E-7F1097A35E5E}"/>
              </a:ext>
            </a:extLst>
          </p:cNvPr>
          <p:cNvPicPr>
            <a:picLocks noChangeAspect="1"/>
          </p:cNvPicPr>
          <p:nvPr/>
        </p:nvPicPr>
        <p:blipFill>
          <a:blip r:embed="rId4"/>
          <a:stretch>
            <a:fillRect/>
          </a:stretch>
        </p:blipFill>
        <p:spPr>
          <a:xfrm>
            <a:off x="7216609" y="5348714"/>
            <a:ext cx="2703570" cy="1295926"/>
          </a:xfrm>
          <a:prstGeom prst="rect">
            <a:avLst/>
          </a:prstGeom>
          <a:solidFill>
            <a:schemeClr val="tx1"/>
          </a:solidFill>
        </p:spPr>
      </p:pic>
    </p:spTree>
    <p:extLst>
      <p:ext uri="{BB962C8B-B14F-4D97-AF65-F5344CB8AC3E}">
        <p14:creationId xmlns:p14="http://schemas.microsoft.com/office/powerpoint/2010/main" val="2536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9F3D-B07A-AE27-9005-08A5884DB98D}"/>
              </a:ext>
            </a:extLst>
          </p:cNvPr>
          <p:cNvSpPr>
            <a:spLocks noGrp="1"/>
          </p:cNvSpPr>
          <p:nvPr>
            <p:ph type="title"/>
          </p:nvPr>
        </p:nvSpPr>
        <p:spPr/>
        <p:txBody>
          <a:bodyPr/>
          <a:lstStyle/>
          <a:p>
            <a:r>
              <a:rPr lang="en-US" dirty="0"/>
              <a:t>FY25 Budget Process	</a:t>
            </a:r>
          </a:p>
        </p:txBody>
      </p:sp>
      <p:sp>
        <p:nvSpPr>
          <p:cNvPr id="3" name="Content Placeholder 2">
            <a:extLst>
              <a:ext uri="{FF2B5EF4-FFF2-40B4-BE49-F238E27FC236}">
                <a16:creationId xmlns:a16="http://schemas.microsoft.com/office/drawing/2014/main" id="{24B382DA-740A-88ED-BE31-F0D6F0226A55}"/>
              </a:ext>
            </a:extLst>
          </p:cNvPr>
          <p:cNvSpPr>
            <a:spLocks noGrp="1"/>
          </p:cNvSpPr>
          <p:nvPr>
            <p:ph idx="1"/>
          </p:nvPr>
        </p:nvSpPr>
        <p:spPr>
          <a:xfrm>
            <a:off x="1135659" y="1601364"/>
            <a:ext cx="8825659" cy="4513685"/>
          </a:xfrm>
        </p:spPr>
        <p:txBody>
          <a:bodyPr>
            <a:noAutofit/>
          </a:bodyPr>
          <a:lstStyle/>
          <a:p>
            <a:r>
              <a:rPr lang="en-US" sz="2400" dirty="0"/>
              <a:t>Finalizing work on the FY25 Budget with Department Heads.</a:t>
            </a:r>
          </a:p>
          <a:p>
            <a:r>
              <a:rPr lang="en-US" sz="2400" dirty="0"/>
              <a:t>Presented the Base Budget Document to the School Committee and Finance Committee</a:t>
            </a:r>
          </a:p>
          <a:p>
            <a:r>
              <a:rPr lang="en-US" sz="2400" dirty="0"/>
              <a:t>Budget will be in the Government Finance Officers Association (GFOA) format.</a:t>
            </a:r>
          </a:p>
          <a:p>
            <a:r>
              <a:rPr lang="en-US" sz="2400" dirty="0"/>
              <a:t>Draft of the FY25 Budget was presented on April 4, 2024 to the Finance Committee.  The final proposed budget will be presented to the Town Council on May 7, 2024. </a:t>
            </a:r>
          </a:p>
          <a:p>
            <a:r>
              <a:rPr lang="en-US" sz="2400" dirty="0"/>
              <a:t>Finance Committee will start reviewing the budget and meeting with Department Heads on April 11, 2024</a:t>
            </a:r>
          </a:p>
        </p:txBody>
      </p:sp>
    </p:spTree>
    <p:extLst>
      <p:ext uri="{BB962C8B-B14F-4D97-AF65-F5344CB8AC3E}">
        <p14:creationId xmlns:p14="http://schemas.microsoft.com/office/powerpoint/2010/main" val="5288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D673-4A27-E163-8371-C644DB5ADF88}"/>
              </a:ext>
            </a:extLst>
          </p:cNvPr>
          <p:cNvSpPr>
            <a:spLocks noGrp="1"/>
          </p:cNvSpPr>
          <p:nvPr>
            <p:ph type="title"/>
          </p:nvPr>
        </p:nvSpPr>
        <p:spPr>
          <a:xfrm>
            <a:off x="646111" y="452718"/>
            <a:ext cx="9404723" cy="617130"/>
          </a:xfrm>
        </p:spPr>
        <p:txBody>
          <a:bodyPr/>
          <a:lstStyle/>
          <a:p>
            <a:r>
              <a:rPr lang="en-US" sz="2800" dirty="0"/>
              <a:t>FY25 Base Budget Document</a:t>
            </a:r>
          </a:p>
        </p:txBody>
      </p:sp>
      <p:pic>
        <p:nvPicPr>
          <p:cNvPr id="4" name="Picture 3">
            <a:extLst>
              <a:ext uri="{FF2B5EF4-FFF2-40B4-BE49-F238E27FC236}">
                <a16:creationId xmlns:a16="http://schemas.microsoft.com/office/drawing/2014/main" id="{E9B54978-82DC-8BFC-681E-6339285868D7}"/>
              </a:ext>
            </a:extLst>
          </p:cNvPr>
          <p:cNvPicPr>
            <a:picLocks noChangeAspect="1"/>
          </p:cNvPicPr>
          <p:nvPr/>
        </p:nvPicPr>
        <p:blipFill>
          <a:blip r:embed="rId2"/>
          <a:stretch>
            <a:fillRect/>
          </a:stretch>
        </p:blipFill>
        <p:spPr>
          <a:xfrm>
            <a:off x="1200785" y="1204632"/>
            <a:ext cx="9505950" cy="5175250"/>
          </a:xfrm>
          <a:prstGeom prst="rect">
            <a:avLst/>
          </a:prstGeom>
          <a:solidFill>
            <a:schemeClr val="tx1"/>
          </a:solidFill>
        </p:spPr>
      </p:pic>
    </p:spTree>
    <p:extLst>
      <p:ext uri="{BB962C8B-B14F-4D97-AF65-F5344CB8AC3E}">
        <p14:creationId xmlns:p14="http://schemas.microsoft.com/office/powerpoint/2010/main" val="82208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D20B-28BF-877C-1380-78485296CFEE}"/>
              </a:ext>
            </a:extLst>
          </p:cNvPr>
          <p:cNvSpPr>
            <a:spLocks noGrp="1"/>
          </p:cNvSpPr>
          <p:nvPr>
            <p:ph type="title"/>
          </p:nvPr>
        </p:nvSpPr>
        <p:spPr>
          <a:xfrm>
            <a:off x="646111" y="452718"/>
            <a:ext cx="9404723" cy="642657"/>
          </a:xfrm>
        </p:spPr>
        <p:txBody>
          <a:bodyPr/>
          <a:lstStyle/>
          <a:p>
            <a:r>
              <a:rPr lang="en-US" sz="2800" dirty="0"/>
              <a:t>FY25 Base Budget Document – Cont.</a:t>
            </a:r>
          </a:p>
        </p:txBody>
      </p:sp>
      <p:pic>
        <p:nvPicPr>
          <p:cNvPr id="4" name="Picture 3">
            <a:extLst>
              <a:ext uri="{FF2B5EF4-FFF2-40B4-BE49-F238E27FC236}">
                <a16:creationId xmlns:a16="http://schemas.microsoft.com/office/drawing/2014/main" id="{1DFAFC51-8786-4F5C-A5F2-2B8F8CDD18A5}"/>
              </a:ext>
            </a:extLst>
          </p:cNvPr>
          <p:cNvPicPr>
            <a:picLocks noChangeAspect="1"/>
          </p:cNvPicPr>
          <p:nvPr/>
        </p:nvPicPr>
        <p:blipFill>
          <a:blip r:embed="rId2"/>
          <a:stretch>
            <a:fillRect/>
          </a:stretch>
        </p:blipFill>
        <p:spPr>
          <a:xfrm>
            <a:off x="2365375" y="976800"/>
            <a:ext cx="7306945" cy="5752276"/>
          </a:xfrm>
          <a:prstGeom prst="rect">
            <a:avLst/>
          </a:prstGeom>
          <a:solidFill>
            <a:schemeClr val="tx1"/>
          </a:solidFill>
        </p:spPr>
      </p:pic>
    </p:spTree>
    <p:extLst>
      <p:ext uri="{BB962C8B-B14F-4D97-AF65-F5344CB8AC3E}">
        <p14:creationId xmlns:p14="http://schemas.microsoft.com/office/powerpoint/2010/main" val="2303289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1880</TotalTime>
  <Words>402</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Spring Forum</vt:lpstr>
      <vt:lpstr>FY 25 Capital Plan</vt:lpstr>
      <vt:lpstr>FY25 Capital Plan – Cont.  </vt:lpstr>
      <vt:lpstr>FY25 Capital Plan - Cont.  </vt:lpstr>
      <vt:lpstr>FY25 Capital Plan – Cont. </vt:lpstr>
      <vt:lpstr>FY25 Capital Plan – Cont. </vt:lpstr>
      <vt:lpstr>FY25 Budget Process </vt:lpstr>
      <vt:lpstr>FY25 Base Budget Document</vt:lpstr>
      <vt:lpstr>FY25 Base Budget Document – Cont.</vt:lpstr>
      <vt:lpstr>GFOA Budget Format</vt:lpstr>
      <vt:lpstr>GFOA Budget Format – Department Sample</vt:lpstr>
      <vt:lpstr>Budget Challenges Moving Forward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Rate Presentation</dc:title>
  <dc:creator>Anthony Marino</dc:creator>
  <cp:lastModifiedBy>Laurisa Wojcik</cp:lastModifiedBy>
  <cp:revision>15</cp:revision>
  <dcterms:created xsi:type="dcterms:W3CDTF">2022-07-18T15:54:32Z</dcterms:created>
  <dcterms:modified xsi:type="dcterms:W3CDTF">2024-04-16T21:20:27Z</dcterms:modified>
</cp:coreProperties>
</file>