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notesMasterIdLst>
    <p:notesMasterId r:id="rId22"/>
  </p:notesMasterIdLst>
  <p:sldIdLst>
    <p:sldId id="256" r:id="rId2"/>
    <p:sldId id="257" r:id="rId3"/>
    <p:sldId id="331" r:id="rId4"/>
    <p:sldId id="318" r:id="rId5"/>
    <p:sldId id="328" r:id="rId6"/>
    <p:sldId id="329" r:id="rId7"/>
    <p:sldId id="330" r:id="rId8"/>
    <p:sldId id="317" r:id="rId9"/>
    <p:sldId id="323" r:id="rId10"/>
    <p:sldId id="324" r:id="rId11"/>
    <p:sldId id="327" r:id="rId12"/>
    <p:sldId id="321" r:id="rId13"/>
    <p:sldId id="322" r:id="rId14"/>
    <p:sldId id="320" r:id="rId15"/>
    <p:sldId id="325" r:id="rId16"/>
    <p:sldId id="326" r:id="rId17"/>
    <p:sldId id="258" r:id="rId18"/>
    <p:sldId id="316" r:id="rId19"/>
    <p:sldId id="319" r:id="rId20"/>
    <p:sldId id="315"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TRINA\Desktop\DETAIL%20REVENUE%20EXPENSE%20REPORT%20ON%209_26_2024.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TRINA\Desktop\DETAIL%20REVENUE%20EXPENSE%20REPORT%20ON%209_26_2024.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ATRINA\Desktop\DETAIL%20REVENUE%20EXPENSE%20REPORT%20ON%209_26_2024.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ATRINA\Desktop\DETAIL%20REVENUE%20EXPENSE%20REPORT%20ON%209_26_2024.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6C-4C25-81A0-AA3A1774EA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6C-4C25-81A0-AA3A1774EA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6C-4C25-81A0-AA3A1774EA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6C-4C25-81A0-AA3A1774EA0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6C-4C25-81A0-AA3A1774EA0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E6C-4C25-81A0-AA3A1774EA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Books</c:v>
                </c:pt>
                <c:pt idx="1">
                  <c:v>Serials</c:v>
                </c:pt>
                <c:pt idx="2">
                  <c:v>Audio/Video</c:v>
                </c:pt>
                <c:pt idx="3">
                  <c:v>E-content</c:v>
                </c:pt>
                <c:pt idx="4">
                  <c:v>Databases</c:v>
                </c:pt>
                <c:pt idx="5">
                  <c:v>Museums, etc.</c:v>
                </c:pt>
              </c:strCache>
            </c:strRef>
          </c:cat>
          <c:val>
            <c:numRef>
              <c:f>Sheet1!$B$2:$B$7</c:f>
              <c:numCache>
                <c:formatCode>"$"#,##0</c:formatCode>
                <c:ptCount val="6"/>
                <c:pt idx="0">
                  <c:v>43001</c:v>
                </c:pt>
                <c:pt idx="1">
                  <c:v>3930</c:v>
                </c:pt>
                <c:pt idx="2">
                  <c:v>3417</c:v>
                </c:pt>
                <c:pt idx="3">
                  <c:v>23161</c:v>
                </c:pt>
                <c:pt idx="4">
                  <c:v>16264</c:v>
                </c:pt>
                <c:pt idx="5">
                  <c:v>4525</c:v>
                </c:pt>
              </c:numCache>
            </c:numRef>
          </c:val>
          <c:extLst>
            <c:ext xmlns:c16="http://schemas.microsoft.com/office/drawing/2014/chart" uri="{C3380CC4-5D6E-409C-BE32-E72D297353CC}">
              <c16:uniqueId val="{0000000C-DE6C-4C25-81A0-AA3A1774EA0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982890712404877"/>
          <c:y val="0.1423319571394428"/>
          <c:w val="0.26559518795968978"/>
          <c:h val="0.71503365481448866"/>
        </c:manualLayout>
      </c:layout>
      <c:overlay val="0"/>
      <c:spPr>
        <a:noFill/>
        <a:ln>
          <a:noFill/>
        </a:ln>
        <a:effectLst/>
      </c:spPr>
      <c:txPr>
        <a:bodyPr rot="0" spcFirstLastPara="1" vertOverflow="ellipsis" vert="horz" wrap="square" anchor="t"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329290555098523"/>
          <c:y val="0.15772353366613437"/>
          <c:w val="0.50435225447565324"/>
          <c:h val="0.74348948618342836"/>
        </c:manualLayout>
      </c:layout>
      <c:pieChart>
        <c:varyColors val="1"/>
        <c:ser>
          <c:idx val="0"/>
          <c:order val="0"/>
          <c:tx>
            <c:strRef>
              <c:f>Sheet1!$B$11</c:f>
              <c:strCache>
                <c:ptCount val="1"/>
                <c:pt idx="0">
                  <c:v>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77-4B61-A27E-D3BEB2FB8F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77-4B61-A27E-D3BEB2FB8F7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Sheet1!$A$12:$A$13</c:f>
              <c:strCache>
                <c:ptCount val="2"/>
                <c:pt idx="0">
                  <c:v>Physical</c:v>
                </c:pt>
                <c:pt idx="1">
                  <c:v>Digital</c:v>
                </c:pt>
              </c:strCache>
            </c:strRef>
          </c:cat>
          <c:val>
            <c:numRef>
              <c:f>Sheet1!$B$12:$B$13</c:f>
              <c:numCache>
                <c:formatCode>"$"#,##0</c:formatCode>
                <c:ptCount val="2"/>
                <c:pt idx="0">
                  <c:v>50348</c:v>
                </c:pt>
                <c:pt idx="1">
                  <c:v>39425</c:v>
                </c:pt>
              </c:numCache>
            </c:numRef>
          </c:val>
          <c:extLst>
            <c:ext xmlns:c16="http://schemas.microsoft.com/office/drawing/2014/chart" uri="{C3380CC4-5D6E-409C-BE32-E72D297353CC}">
              <c16:uniqueId val="{00000004-FE77-4B61-A27E-D3BEB2FB8F7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Circulation</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C2-44C8-92DA-1A936486F5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5C2-44C8-92DA-1A936486F51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Sheet1!$C$38:$C$39</c:f>
              <c:strCache>
                <c:ptCount val="2"/>
                <c:pt idx="0">
                  <c:v>Print</c:v>
                </c:pt>
                <c:pt idx="1">
                  <c:v>Overdrive</c:v>
                </c:pt>
              </c:strCache>
            </c:strRef>
          </c:cat>
          <c:val>
            <c:numRef>
              <c:f>Sheet1!$D$38:$D$39</c:f>
              <c:numCache>
                <c:formatCode>#,##0</c:formatCode>
                <c:ptCount val="2"/>
                <c:pt idx="0">
                  <c:v>38601</c:v>
                </c:pt>
                <c:pt idx="1">
                  <c:v>15010</c:v>
                </c:pt>
              </c:numCache>
            </c:numRef>
          </c:val>
          <c:extLst>
            <c:ext xmlns:c16="http://schemas.microsoft.com/office/drawing/2014/chart" uri="{C3380CC4-5D6E-409C-BE32-E72D297353CC}">
              <c16:uniqueId val="{00000004-55C2-44C8-92DA-1A936486F51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619365617272535"/>
          <c:y val="0.48777948325899334"/>
          <c:w val="0.18700706715458035"/>
          <c:h val="0.133008190117845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Volumes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57-405B-96B6-69B051A9AE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7-405B-96B6-69B051A9AEF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Sheet1!$F$38:$F$39</c:f>
              <c:strCache>
                <c:ptCount val="2"/>
                <c:pt idx="0">
                  <c:v>Print </c:v>
                </c:pt>
                <c:pt idx="1">
                  <c:v>Overdrive</c:v>
                </c:pt>
              </c:strCache>
            </c:strRef>
          </c:cat>
          <c:val>
            <c:numRef>
              <c:f>Sheet1!$G$38:$G$39</c:f>
              <c:numCache>
                <c:formatCode>#,##0</c:formatCode>
                <c:ptCount val="2"/>
                <c:pt idx="0">
                  <c:v>2193639</c:v>
                </c:pt>
                <c:pt idx="1">
                  <c:v>164964</c:v>
                </c:pt>
              </c:numCache>
            </c:numRef>
          </c:val>
          <c:extLst>
            <c:ext xmlns:c16="http://schemas.microsoft.com/office/drawing/2014/chart" uri="{C3380CC4-5D6E-409C-BE32-E72D297353CC}">
              <c16:uniqueId val="{00000004-3557-405B-96B6-69B051A9AEF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4072710295091615"/>
          <c:y val="0.48769917602003959"/>
          <c:w val="0.18871329986142885"/>
          <c:h val="0.133882254671166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08A7C-0250-42BE-989D-68DF6490D6B6}"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648F7A5A-CFE5-473C-BAE6-953A1909EA0F}">
      <dgm:prSet/>
      <dgm:spPr/>
      <dgm:t>
        <a:bodyPr/>
        <a:lstStyle/>
        <a:p>
          <a:r>
            <a:rPr lang="en-US" dirty="0"/>
            <a:t>Town of Winthrop Updates</a:t>
          </a:r>
          <a:br>
            <a:rPr lang="en-US" dirty="0"/>
          </a:br>
          <a:r>
            <a:rPr lang="en-US" i="1" dirty="0"/>
            <a:t>Town Manager Tony Marino</a:t>
          </a:r>
          <a:endParaRPr lang="en-US" dirty="0"/>
        </a:p>
      </dgm:t>
    </dgm:pt>
    <dgm:pt modelId="{4EFF744A-8CBD-47DD-8149-F68A71426AED}" type="parTrans" cxnId="{501DA9D2-719E-4D69-A3CC-D5BD41CEA683}">
      <dgm:prSet/>
      <dgm:spPr/>
      <dgm:t>
        <a:bodyPr/>
        <a:lstStyle/>
        <a:p>
          <a:endParaRPr lang="en-US"/>
        </a:p>
      </dgm:t>
    </dgm:pt>
    <dgm:pt modelId="{9466C3E9-B4EE-4123-8FF3-C1E9838A4402}" type="sibTrans" cxnId="{501DA9D2-719E-4D69-A3CC-D5BD41CEA683}">
      <dgm:prSet/>
      <dgm:spPr/>
      <dgm:t>
        <a:bodyPr/>
        <a:lstStyle/>
        <a:p>
          <a:endParaRPr lang="en-US"/>
        </a:p>
      </dgm:t>
    </dgm:pt>
    <dgm:pt modelId="{E4085CD7-AC7B-49DF-869B-4D5B4149AEC5}">
      <dgm:prSet/>
      <dgm:spPr/>
      <dgm:t>
        <a:bodyPr/>
        <a:lstStyle/>
        <a:p>
          <a:r>
            <a:rPr lang="en-US" dirty="0"/>
            <a:t>Council on Aging</a:t>
          </a:r>
          <a:br>
            <a:rPr lang="en-US" dirty="0"/>
          </a:br>
          <a:r>
            <a:rPr lang="en-US" i="1" dirty="0"/>
            <a:t>COA Director Matt Rodes</a:t>
          </a:r>
          <a:endParaRPr lang="en-US" dirty="0"/>
        </a:p>
      </dgm:t>
    </dgm:pt>
    <dgm:pt modelId="{E4442815-B831-4071-90FF-5E34F89D653E}" type="parTrans" cxnId="{09EBF817-79BB-4F67-85AE-EFD779C6DB1F}">
      <dgm:prSet/>
      <dgm:spPr/>
      <dgm:t>
        <a:bodyPr/>
        <a:lstStyle/>
        <a:p>
          <a:endParaRPr lang="en-US"/>
        </a:p>
      </dgm:t>
    </dgm:pt>
    <dgm:pt modelId="{9D8D91D5-0058-4A9E-810F-FA61040941CF}" type="sibTrans" cxnId="{09EBF817-79BB-4F67-85AE-EFD779C6DB1F}">
      <dgm:prSet/>
      <dgm:spPr/>
      <dgm:t>
        <a:bodyPr/>
        <a:lstStyle/>
        <a:p>
          <a:endParaRPr lang="en-US"/>
        </a:p>
      </dgm:t>
    </dgm:pt>
    <dgm:pt modelId="{0BC7AF5B-FA7E-4ADB-87FB-D44AC648E5D1}">
      <dgm:prSet/>
      <dgm:spPr/>
      <dgm:t>
        <a:bodyPr/>
        <a:lstStyle/>
        <a:p>
          <a:r>
            <a:rPr lang="en-US" dirty="0"/>
            <a:t>Winthrop Public Library</a:t>
          </a:r>
          <a:br>
            <a:rPr lang="en-US" dirty="0"/>
          </a:br>
          <a:r>
            <a:rPr lang="en-US" i="1" dirty="0" err="1"/>
            <a:t>Library</a:t>
          </a:r>
          <a:r>
            <a:rPr lang="en-US" i="1" dirty="0"/>
            <a:t> Director Greg McClay</a:t>
          </a:r>
          <a:endParaRPr lang="en-US" dirty="0"/>
        </a:p>
      </dgm:t>
    </dgm:pt>
    <dgm:pt modelId="{ACE378C2-7833-4D0D-A86C-09EE058AF2BB}" type="parTrans" cxnId="{07042169-8993-4658-8D7B-4EF9F1A00EBB}">
      <dgm:prSet/>
      <dgm:spPr/>
      <dgm:t>
        <a:bodyPr/>
        <a:lstStyle/>
        <a:p>
          <a:endParaRPr lang="en-US"/>
        </a:p>
      </dgm:t>
    </dgm:pt>
    <dgm:pt modelId="{3B7F5305-0446-4ADD-86A7-A4AD854834CC}" type="sibTrans" cxnId="{07042169-8993-4658-8D7B-4EF9F1A00EBB}">
      <dgm:prSet/>
      <dgm:spPr/>
      <dgm:t>
        <a:bodyPr/>
        <a:lstStyle/>
        <a:p>
          <a:endParaRPr lang="en-US"/>
        </a:p>
      </dgm:t>
    </dgm:pt>
    <dgm:pt modelId="{79477E73-52BA-4168-B666-B6C45736B130}">
      <dgm:prSet/>
      <dgm:spPr/>
      <dgm:t>
        <a:bodyPr/>
        <a:lstStyle/>
        <a:p>
          <a:r>
            <a:rPr lang="en-US" dirty="0"/>
            <a:t>Winthrop Veterans Services</a:t>
          </a:r>
          <a:br>
            <a:rPr lang="en-US" dirty="0"/>
          </a:br>
          <a:r>
            <a:rPr lang="en-US" i="1" dirty="0"/>
            <a:t>Veterans Service Officer Phil Ronan</a:t>
          </a:r>
          <a:endParaRPr lang="en-US" dirty="0"/>
        </a:p>
      </dgm:t>
    </dgm:pt>
    <dgm:pt modelId="{39138C8C-D41A-4E1B-8035-B396646C3F07}" type="parTrans" cxnId="{0B6879B6-F35C-4C6C-B602-9CCDBBB90777}">
      <dgm:prSet/>
      <dgm:spPr/>
      <dgm:t>
        <a:bodyPr/>
        <a:lstStyle/>
        <a:p>
          <a:endParaRPr lang="en-US"/>
        </a:p>
      </dgm:t>
    </dgm:pt>
    <dgm:pt modelId="{8C6C0E53-0422-4C22-9870-E387648C9C4B}" type="sibTrans" cxnId="{0B6879B6-F35C-4C6C-B602-9CCDBBB90777}">
      <dgm:prSet/>
      <dgm:spPr/>
      <dgm:t>
        <a:bodyPr/>
        <a:lstStyle/>
        <a:p>
          <a:endParaRPr lang="en-US"/>
        </a:p>
      </dgm:t>
    </dgm:pt>
    <dgm:pt modelId="{5896E4A8-FDBF-4496-A8BA-40B1EE55FF6C}" type="pres">
      <dgm:prSet presAssocID="{27F08A7C-0250-42BE-989D-68DF6490D6B6}" presName="linear" presStyleCnt="0">
        <dgm:presLayoutVars>
          <dgm:animLvl val="lvl"/>
          <dgm:resizeHandles val="exact"/>
        </dgm:presLayoutVars>
      </dgm:prSet>
      <dgm:spPr/>
    </dgm:pt>
    <dgm:pt modelId="{08EDFBAD-1AF9-4FC7-84DA-76A246DE100D}" type="pres">
      <dgm:prSet presAssocID="{648F7A5A-CFE5-473C-BAE6-953A1909EA0F}" presName="parentText" presStyleLbl="node1" presStyleIdx="0" presStyleCnt="4">
        <dgm:presLayoutVars>
          <dgm:chMax val="0"/>
          <dgm:bulletEnabled val="1"/>
        </dgm:presLayoutVars>
      </dgm:prSet>
      <dgm:spPr/>
    </dgm:pt>
    <dgm:pt modelId="{AAA166E7-24FC-4543-83BA-17D6CC40A270}" type="pres">
      <dgm:prSet presAssocID="{9466C3E9-B4EE-4123-8FF3-C1E9838A4402}" presName="spacer" presStyleCnt="0"/>
      <dgm:spPr/>
    </dgm:pt>
    <dgm:pt modelId="{60AF3FC7-8DEF-4886-903D-881ADA55A2B2}" type="pres">
      <dgm:prSet presAssocID="{E4085CD7-AC7B-49DF-869B-4D5B4149AEC5}" presName="parentText" presStyleLbl="node1" presStyleIdx="1" presStyleCnt="4">
        <dgm:presLayoutVars>
          <dgm:chMax val="0"/>
          <dgm:bulletEnabled val="1"/>
        </dgm:presLayoutVars>
      </dgm:prSet>
      <dgm:spPr/>
    </dgm:pt>
    <dgm:pt modelId="{7A84092C-8217-4D02-B7BC-FA593A890CB2}" type="pres">
      <dgm:prSet presAssocID="{9D8D91D5-0058-4A9E-810F-FA61040941CF}" presName="spacer" presStyleCnt="0"/>
      <dgm:spPr/>
    </dgm:pt>
    <dgm:pt modelId="{471B9032-45B2-4A63-A3BE-EB10997FB3A3}" type="pres">
      <dgm:prSet presAssocID="{0BC7AF5B-FA7E-4ADB-87FB-D44AC648E5D1}" presName="parentText" presStyleLbl="node1" presStyleIdx="2" presStyleCnt="4">
        <dgm:presLayoutVars>
          <dgm:chMax val="0"/>
          <dgm:bulletEnabled val="1"/>
        </dgm:presLayoutVars>
      </dgm:prSet>
      <dgm:spPr/>
    </dgm:pt>
    <dgm:pt modelId="{AE9E2AEC-BB0B-4353-9456-0241B6C8E632}" type="pres">
      <dgm:prSet presAssocID="{3B7F5305-0446-4ADD-86A7-A4AD854834CC}" presName="spacer" presStyleCnt="0"/>
      <dgm:spPr/>
    </dgm:pt>
    <dgm:pt modelId="{12B29629-CB75-4EC6-A78B-78C93EB222C2}" type="pres">
      <dgm:prSet presAssocID="{79477E73-52BA-4168-B666-B6C45736B130}" presName="parentText" presStyleLbl="node1" presStyleIdx="3" presStyleCnt="4">
        <dgm:presLayoutVars>
          <dgm:chMax val="0"/>
          <dgm:bulletEnabled val="1"/>
        </dgm:presLayoutVars>
      </dgm:prSet>
      <dgm:spPr/>
    </dgm:pt>
  </dgm:ptLst>
  <dgm:cxnLst>
    <dgm:cxn modelId="{09EBF817-79BB-4F67-85AE-EFD779C6DB1F}" srcId="{27F08A7C-0250-42BE-989D-68DF6490D6B6}" destId="{E4085CD7-AC7B-49DF-869B-4D5B4149AEC5}" srcOrd="1" destOrd="0" parTransId="{E4442815-B831-4071-90FF-5E34F89D653E}" sibTransId="{9D8D91D5-0058-4A9E-810F-FA61040941CF}"/>
    <dgm:cxn modelId="{07042169-8993-4658-8D7B-4EF9F1A00EBB}" srcId="{27F08A7C-0250-42BE-989D-68DF6490D6B6}" destId="{0BC7AF5B-FA7E-4ADB-87FB-D44AC648E5D1}" srcOrd="2" destOrd="0" parTransId="{ACE378C2-7833-4D0D-A86C-09EE058AF2BB}" sibTransId="{3B7F5305-0446-4ADD-86A7-A4AD854834CC}"/>
    <dgm:cxn modelId="{DFB9726E-6A4D-487B-9ED8-3CC6D54CA340}" type="presOf" srcId="{79477E73-52BA-4168-B666-B6C45736B130}" destId="{12B29629-CB75-4EC6-A78B-78C93EB222C2}" srcOrd="0" destOrd="0" presId="urn:microsoft.com/office/officeart/2005/8/layout/vList2"/>
    <dgm:cxn modelId="{87C89092-C8AF-46DB-9981-AB613E147619}" type="presOf" srcId="{0BC7AF5B-FA7E-4ADB-87FB-D44AC648E5D1}" destId="{471B9032-45B2-4A63-A3BE-EB10997FB3A3}" srcOrd="0" destOrd="0" presId="urn:microsoft.com/office/officeart/2005/8/layout/vList2"/>
    <dgm:cxn modelId="{3C98C3B3-2A96-4E26-9D08-B863D1978FC5}" type="presOf" srcId="{648F7A5A-CFE5-473C-BAE6-953A1909EA0F}" destId="{08EDFBAD-1AF9-4FC7-84DA-76A246DE100D}" srcOrd="0" destOrd="0" presId="urn:microsoft.com/office/officeart/2005/8/layout/vList2"/>
    <dgm:cxn modelId="{0B6879B6-F35C-4C6C-B602-9CCDBBB90777}" srcId="{27F08A7C-0250-42BE-989D-68DF6490D6B6}" destId="{79477E73-52BA-4168-B666-B6C45736B130}" srcOrd="3" destOrd="0" parTransId="{39138C8C-D41A-4E1B-8035-B396646C3F07}" sibTransId="{8C6C0E53-0422-4C22-9870-E387648C9C4B}"/>
    <dgm:cxn modelId="{501DA9D2-719E-4D69-A3CC-D5BD41CEA683}" srcId="{27F08A7C-0250-42BE-989D-68DF6490D6B6}" destId="{648F7A5A-CFE5-473C-BAE6-953A1909EA0F}" srcOrd="0" destOrd="0" parTransId="{4EFF744A-8CBD-47DD-8149-F68A71426AED}" sibTransId="{9466C3E9-B4EE-4123-8FF3-C1E9838A4402}"/>
    <dgm:cxn modelId="{ADC4B1D5-B099-4D26-92BB-B5D6016428B3}" type="presOf" srcId="{27F08A7C-0250-42BE-989D-68DF6490D6B6}" destId="{5896E4A8-FDBF-4496-A8BA-40B1EE55FF6C}" srcOrd="0" destOrd="0" presId="urn:microsoft.com/office/officeart/2005/8/layout/vList2"/>
    <dgm:cxn modelId="{578B17D6-C1D0-4C84-84E5-9BCC313ECB24}" type="presOf" srcId="{E4085CD7-AC7B-49DF-869B-4D5B4149AEC5}" destId="{60AF3FC7-8DEF-4886-903D-881ADA55A2B2}" srcOrd="0" destOrd="0" presId="urn:microsoft.com/office/officeart/2005/8/layout/vList2"/>
    <dgm:cxn modelId="{555A31EC-C332-4DC9-AC3D-CE887A737223}" type="presParOf" srcId="{5896E4A8-FDBF-4496-A8BA-40B1EE55FF6C}" destId="{08EDFBAD-1AF9-4FC7-84DA-76A246DE100D}" srcOrd="0" destOrd="0" presId="urn:microsoft.com/office/officeart/2005/8/layout/vList2"/>
    <dgm:cxn modelId="{7976F551-7812-4C50-883B-F73D8D49CC30}" type="presParOf" srcId="{5896E4A8-FDBF-4496-A8BA-40B1EE55FF6C}" destId="{AAA166E7-24FC-4543-83BA-17D6CC40A270}" srcOrd="1" destOrd="0" presId="urn:microsoft.com/office/officeart/2005/8/layout/vList2"/>
    <dgm:cxn modelId="{FF839AC9-7736-473A-AD99-A78792E17965}" type="presParOf" srcId="{5896E4A8-FDBF-4496-A8BA-40B1EE55FF6C}" destId="{60AF3FC7-8DEF-4886-903D-881ADA55A2B2}" srcOrd="2" destOrd="0" presId="urn:microsoft.com/office/officeart/2005/8/layout/vList2"/>
    <dgm:cxn modelId="{A7CCDEDE-AA7B-4409-8F32-7968EBACB766}" type="presParOf" srcId="{5896E4A8-FDBF-4496-A8BA-40B1EE55FF6C}" destId="{7A84092C-8217-4D02-B7BC-FA593A890CB2}" srcOrd="3" destOrd="0" presId="urn:microsoft.com/office/officeart/2005/8/layout/vList2"/>
    <dgm:cxn modelId="{5EC90BA5-AD3F-42C6-9CA9-E2ECB96769F9}" type="presParOf" srcId="{5896E4A8-FDBF-4496-A8BA-40B1EE55FF6C}" destId="{471B9032-45B2-4A63-A3BE-EB10997FB3A3}" srcOrd="4" destOrd="0" presId="urn:microsoft.com/office/officeart/2005/8/layout/vList2"/>
    <dgm:cxn modelId="{B4F5ED1C-5A2A-4703-8597-5E775532C1C4}" type="presParOf" srcId="{5896E4A8-FDBF-4496-A8BA-40B1EE55FF6C}" destId="{AE9E2AEC-BB0B-4353-9456-0241B6C8E632}" srcOrd="5" destOrd="0" presId="urn:microsoft.com/office/officeart/2005/8/layout/vList2"/>
    <dgm:cxn modelId="{4C6CDED8-0B71-400C-92BE-2861418C198D}" type="presParOf" srcId="{5896E4A8-FDBF-4496-A8BA-40B1EE55FF6C}" destId="{12B29629-CB75-4EC6-A78B-78C93EB222C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DFBAD-1AF9-4FC7-84DA-76A246DE100D}">
      <dsp:nvSpPr>
        <dsp:cNvPr id="0" name=""/>
        <dsp:cNvSpPr/>
      </dsp:nvSpPr>
      <dsp:spPr>
        <a:xfrm>
          <a:off x="0" y="82439"/>
          <a:ext cx="6454987"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Town of Winthrop Updates</a:t>
          </a:r>
          <a:br>
            <a:rPr lang="en-US" sz="2300" kern="1200" dirty="0"/>
          </a:br>
          <a:r>
            <a:rPr lang="en-US" sz="2300" i="1" kern="1200" dirty="0"/>
            <a:t>Town Manager Tony Marino</a:t>
          </a:r>
          <a:endParaRPr lang="en-US" sz="2300" kern="1200" dirty="0"/>
        </a:p>
      </dsp:txBody>
      <dsp:txXfrm>
        <a:off x="44664" y="127103"/>
        <a:ext cx="6365659" cy="825612"/>
      </dsp:txXfrm>
    </dsp:sp>
    <dsp:sp modelId="{60AF3FC7-8DEF-4886-903D-881ADA55A2B2}">
      <dsp:nvSpPr>
        <dsp:cNvPr id="0" name=""/>
        <dsp:cNvSpPr/>
      </dsp:nvSpPr>
      <dsp:spPr>
        <a:xfrm>
          <a:off x="0" y="1063619"/>
          <a:ext cx="6454987"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Council on Aging</a:t>
          </a:r>
          <a:br>
            <a:rPr lang="en-US" sz="2300" kern="1200" dirty="0"/>
          </a:br>
          <a:r>
            <a:rPr lang="en-US" sz="2300" i="1" kern="1200" dirty="0"/>
            <a:t>COA Director Matt Rodes</a:t>
          </a:r>
          <a:endParaRPr lang="en-US" sz="2300" kern="1200" dirty="0"/>
        </a:p>
      </dsp:txBody>
      <dsp:txXfrm>
        <a:off x="44664" y="1108283"/>
        <a:ext cx="6365659" cy="825612"/>
      </dsp:txXfrm>
    </dsp:sp>
    <dsp:sp modelId="{471B9032-45B2-4A63-A3BE-EB10997FB3A3}">
      <dsp:nvSpPr>
        <dsp:cNvPr id="0" name=""/>
        <dsp:cNvSpPr/>
      </dsp:nvSpPr>
      <dsp:spPr>
        <a:xfrm>
          <a:off x="0" y="2044800"/>
          <a:ext cx="6454987"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Winthrop Public Library</a:t>
          </a:r>
          <a:br>
            <a:rPr lang="en-US" sz="2300" kern="1200" dirty="0"/>
          </a:br>
          <a:r>
            <a:rPr lang="en-US" sz="2300" i="1" kern="1200" dirty="0" err="1"/>
            <a:t>Library</a:t>
          </a:r>
          <a:r>
            <a:rPr lang="en-US" sz="2300" i="1" kern="1200" dirty="0"/>
            <a:t> Director Greg McClay</a:t>
          </a:r>
          <a:endParaRPr lang="en-US" sz="2300" kern="1200" dirty="0"/>
        </a:p>
      </dsp:txBody>
      <dsp:txXfrm>
        <a:off x="44664" y="2089464"/>
        <a:ext cx="6365659" cy="825612"/>
      </dsp:txXfrm>
    </dsp:sp>
    <dsp:sp modelId="{12B29629-CB75-4EC6-A78B-78C93EB222C2}">
      <dsp:nvSpPr>
        <dsp:cNvPr id="0" name=""/>
        <dsp:cNvSpPr/>
      </dsp:nvSpPr>
      <dsp:spPr>
        <a:xfrm>
          <a:off x="0" y="3025980"/>
          <a:ext cx="6454987"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Winthrop Veterans Services</a:t>
          </a:r>
          <a:br>
            <a:rPr lang="en-US" sz="2300" kern="1200" dirty="0"/>
          </a:br>
          <a:r>
            <a:rPr lang="en-US" sz="2300" i="1" kern="1200" dirty="0"/>
            <a:t>Veterans Service Officer Phil Ronan</a:t>
          </a:r>
          <a:endParaRPr lang="en-US" sz="2300" kern="1200" dirty="0"/>
        </a:p>
      </dsp:txBody>
      <dsp:txXfrm>
        <a:off x="44664" y="3070644"/>
        <a:ext cx="6365659" cy="8256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D62345-BE49-E541-A1E4-6F374D89C544}" type="datetimeFigureOut">
              <a:rPr lang="en-US" smtClean="0"/>
              <a:t>10/15/2024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82B19F-F76D-B245-9F1C-BA0A4FA76F88}" type="slidenum">
              <a:rPr lang="en-US" smtClean="0"/>
              <a:t>‹#›</a:t>
            </a:fld>
            <a:endParaRPr lang="en-US"/>
          </a:p>
        </p:txBody>
      </p:sp>
    </p:spTree>
    <p:extLst>
      <p:ext uri="{BB962C8B-B14F-4D97-AF65-F5344CB8AC3E}">
        <p14:creationId xmlns:p14="http://schemas.microsoft.com/office/powerpoint/2010/main" val="3301617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45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2577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4615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a:p>
        </p:txBody>
      </p:sp>
    </p:spTree>
    <p:extLst>
      <p:ext uri="{BB962C8B-B14F-4D97-AF65-F5344CB8AC3E}">
        <p14:creationId xmlns:p14="http://schemas.microsoft.com/office/powerpoint/2010/main" val="25455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98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5730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170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6191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10/15/2024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642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10/15/2024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1343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3777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10/15/2024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4467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9.xml"/><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ailto:pronan@winthropma.gov"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FA68E-0BE6-AACD-E8ED-E7404CAD8AF0}"/>
              </a:ext>
            </a:extLst>
          </p:cNvPr>
          <p:cNvPicPr>
            <a:picLocks noChangeAspect="1"/>
          </p:cNvPicPr>
          <p:nvPr/>
        </p:nvPicPr>
        <p:blipFill>
          <a:blip r:embed="rId2">
            <a:alphaModFix amt="20000"/>
          </a:blip>
          <a:srcRect t="8828" b="8828"/>
          <a:stretch/>
        </p:blipFill>
        <p:spPr>
          <a:xfrm>
            <a:off x="20" y="10"/>
            <a:ext cx="12191980" cy="6857990"/>
          </a:xfrm>
          <a:prstGeom prst="rect">
            <a:avLst/>
          </a:prstGeom>
        </p:spPr>
      </p:pic>
      <p:sp>
        <p:nvSpPr>
          <p:cNvPr id="2" name="Title 1">
            <a:extLst>
              <a:ext uri="{FF2B5EF4-FFF2-40B4-BE49-F238E27FC236}">
                <a16:creationId xmlns:a16="http://schemas.microsoft.com/office/drawing/2014/main" id="{E623281A-6458-E146-B613-8B2ABFB26D7A}"/>
              </a:ext>
            </a:extLst>
          </p:cNvPr>
          <p:cNvSpPr>
            <a:spLocks noGrp="1"/>
          </p:cNvSpPr>
          <p:nvPr>
            <p:ph type="ctrTitle"/>
          </p:nvPr>
        </p:nvSpPr>
        <p:spPr>
          <a:xfrm>
            <a:off x="1097280" y="758952"/>
            <a:ext cx="10058400" cy="3566160"/>
          </a:xfrm>
        </p:spPr>
        <p:txBody>
          <a:bodyPr>
            <a:normAutofit/>
          </a:bodyPr>
          <a:lstStyle/>
          <a:p>
            <a:r>
              <a:rPr lang="en-US" dirty="0"/>
              <a:t>Town of Winthrop </a:t>
            </a:r>
            <a:br>
              <a:rPr lang="en-US" dirty="0"/>
            </a:br>
            <a:r>
              <a:rPr lang="en-US" dirty="0"/>
              <a:t>2024 Fall Forum</a:t>
            </a:r>
          </a:p>
        </p:txBody>
      </p:sp>
      <p:sp>
        <p:nvSpPr>
          <p:cNvPr id="3" name="Subtitle 2">
            <a:extLst>
              <a:ext uri="{FF2B5EF4-FFF2-40B4-BE49-F238E27FC236}">
                <a16:creationId xmlns:a16="http://schemas.microsoft.com/office/drawing/2014/main" id="{10297AD3-7490-6D48-B252-386114D205A6}"/>
              </a:ext>
            </a:extLst>
          </p:cNvPr>
          <p:cNvSpPr>
            <a:spLocks noGrp="1"/>
          </p:cNvSpPr>
          <p:nvPr>
            <p:ph type="subTitle" idx="1"/>
          </p:nvPr>
        </p:nvSpPr>
        <p:spPr>
          <a:xfrm>
            <a:off x="1100051" y="4455620"/>
            <a:ext cx="10058400" cy="1143000"/>
          </a:xfrm>
        </p:spPr>
        <p:txBody>
          <a:bodyPr>
            <a:normAutofit/>
          </a:bodyPr>
          <a:lstStyle/>
          <a:p>
            <a:r>
              <a:rPr lang="en-US" dirty="0">
                <a:solidFill>
                  <a:schemeClr val="tx1">
                    <a:lumMod val="85000"/>
                    <a:lumOff val="15000"/>
                  </a:schemeClr>
                </a:solidFill>
              </a:rPr>
              <a:t>October 15, 2024</a:t>
            </a:r>
          </a:p>
        </p:txBody>
      </p:sp>
      <p:cxnSp>
        <p:nvCxnSpPr>
          <p:cNvPr id="9" name="Straight Connector 8">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9799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954" y="343878"/>
            <a:ext cx="12140046" cy="4524315"/>
          </a:xfrm>
          <a:prstGeom prst="rect">
            <a:avLst/>
          </a:prstGeom>
          <a:noFill/>
        </p:spPr>
        <p:txBody>
          <a:bodyPr wrap="square" rtlCol="0">
            <a:spAutoFit/>
          </a:bodyPr>
          <a:lstStyle/>
          <a:p>
            <a:r>
              <a:rPr lang="en-US" dirty="0">
                <a:solidFill>
                  <a:schemeClr val="accent1">
                    <a:lumMod val="20000"/>
                    <a:lumOff val="80000"/>
                  </a:schemeClr>
                </a:solidFill>
                <a:latin typeface="Arial Black" panose="020B0A04020102020204" pitchFamily="34" charset="0"/>
              </a:rPr>
              <a:t>LIBBY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r>
              <a:rPr lang="en-US" dirty="0" err="1">
                <a:solidFill>
                  <a:schemeClr val="accent1">
                    <a:lumMod val="20000"/>
                    <a:lumOff val="80000"/>
                  </a:schemeClr>
                </a:solidFill>
                <a:latin typeface="Arial Black" panose="020B0A04020102020204" pitchFamily="34" charset="0"/>
              </a:rPr>
              <a:t>LIBBY</a:t>
            </a:r>
            <a:r>
              <a:rPr lang="en-US" dirty="0">
                <a:solidFill>
                  <a:schemeClr val="accent1">
                    <a:lumMod val="20000"/>
                    <a:lumOff val="80000"/>
                  </a:schemeClr>
                </a:solidFill>
                <a:latin typeface="Arial Black" panose="020B0A04020102020204" pitchFamily="34" charset="0"/>
              </a:rPr>
              <a:t> </a:t>
            </a:r>
          </a:p>
        </p:txBody>
      </p:sp>
      <p:sp>
        <p:nvSpPr>
          <p:cNvPr id="6" name="Rectangle 5"/>
          <p:cNvSpPr/>
          <p:nvPr/>
        </p:nvSpPr>
        <p:spPr>
          <a:xfrm>
            <a:off x="965970" y="514107"/>
            <a:ext cx="4656667" cy="405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a:graphicFrameLocks/>
          </p:cNvGraphicFramePr>
          <p:nvPr>
            <p:extLst>
              <p:ext uri="{D42A27DB-BD31-4B8C-83A1-F6EECF244321}">
                <p14:modId xmlns:p14="http://schemas.microsoft.com/office/powerpoint/2010/main" val="4022696425"/>
              </p:ext>
            </p:extLst>
          </p:nvPr>
        </p:nvGraphicFramePr>
        <p:xfrm>
          <a:off x="809623" y="491455"/>
          <a:ext cx="5267325" cy="437673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6324599" y="514105"/>
            <a:ext cx="4724400" cy="4057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1963503861"/>
              </p:ext>
            </p:extLst>
          </p:nvPr>
        </p:nvGraphicFramePr>
        <p:xfrm>
          <a:off x="6076949" y="446240"/>
          <a:ext cx="5219701" cy="43481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1097280" y="5074920"/>
            <a:ext cx="10113264" cy="822960"/>
          </a:xfrm>
        </p:spPr>
        <p:txBody>
          <a:bodyPr/>
          <a:lstStyle/>
          <a:p>
            <a:r>
              <a:rPr lang="en-US" b="1" dirty="0">
                <a:latin typeface="Arial Black" panose="020B0A04020102020204" pitchFamily="34" charset="0"/>
              </a:rPr>
              <a:t>LIBBY</a:t>
            </a:r>
          </a:p>
        </p:txBody>
      </p:sp>
    </p:spTree>
    <p:extLst>
      <p:ext uri="{BB962C8B-B14F-4D97-AF65-F5344CB8AC3E}">
        <p14:creationId xmlns:p14="http://schemas.microsoft.com/office/powerpoint/2010/main" val="126434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6885" y="362594"/>
            <a:ext cx="2221134" cy="404837"/>
          </a:xfrm>
          <a:prstGeom prst="rect">
            <a:avLst/>
          </a:prstGeom>
        </p:spPr>
      </p:pic>
      <p:pic>
        <p:nvPicPr>
          <p:cNvPr id="4" name="Picture 3"/>
          <p:cNvPicPr>
            <a:picLocks noChangeAspect="1"/>
          </p:cNvPicPr>
          <p:nvPr/>
        </p:nvPicPr>
        <p:blipFill>
          <a:blip r:embed="rId3"/>
          <a:stretch>
            <a:fillRect/>
          </a:stretch>
        </p:blipFill>
        <p:spPr>
          <a:xfrm>
            <a:off x="924135" y="969460"/>
            <a:ext cx="2219635" cy="3705742"/>
          </a:xfrm>
          <a:prstGeom prst="rect">
            <a:avLst/>
          </a:prstGeom>
        </p:spPr>
      </p:pic>
      <p:pic>
        <p:nvPicPr>
          <p:cNvPr id="6" name="Picture 5"/>
          <p:cNvPicPr>
            <a:picLocks noChangeAspect="1"/>
          </p:cNvPicPr>
          <p:nvPr/>
        </p:nvPicPr>
        <p:blipFill>
          <a:blip r:embed="rId4"/>
          <a:stretch>
            <a:fillRect/>
          </a:stretch>
        </p:blipFill>
        <p:spPr>
          <a:xfrm>
            <a:off x="4213633" y="362594"/>
            <a:ext cx="1162212" cy="1524213"/>
          </a:xfrm>
          <a:prstGeom prst="rect">
            <a:avLst/>
          </a:prstGeom>
        </p:spPr>
      </p:pic>
      <p:pic>
        <p:nvPicPr>
          <p:cNvPr id="7" name="Picture 6"/>
          <p:cNvPicPr>
            <a:picLocks noChangeAspect="1"/>
          </p:cNvPicPr>
          <p:nvPr/>
        </p:nvPicPr>
        <p:blipFill>
          <a:blip r:embed="rId5"/>
          <a:stretch>
            <a:fillRect/>
          </a:stretch>
        </p:blipFill>
        <p:spPr>
          <a:xfrm>
            <a:off x="5708325" y="362593"/>
            <a:ext cx="1162212" cy="1524213"/>
          </a:xfrm>
          <a:prstGeom prst="rect">
            <a:avLst/>
          </a:prstGeom>
        </p:spPr>
      </p:pic>
      <p:pic>
        <p:nvPicPr>
          <p:cNvPr id="8" name="Picture 7"/>
          <p:cNvPicPr>
            <a:picLocks noChangeAspect="1"/>
          </p:cNvPicPr>
          <p:nvPr/>
        </p:nvPicPr>
        <p:blipFill>
          <a:blip r:embed="rId6"/>
          <a:stretch>
            <a:fillRect/>
          </a:stretch>
        </p:blipFill>
        <p:spPr>
          <a:xfrm>
            <a:off x="7203017" y="362593"/>
            <a:ext cx="1162212" cy="1524213"/>
          </a:xfrm>
          <a:prstGeom prst="rect">
            <a:avLst/>
          </a:prstGeom>
        </p:spPr>
      </p:pic>
      <p:pic>
        <p:nvPicPr>
          <p:cNvPr id="9" name="Picture 8"/>
          <p:cNvPicPr>
            <a:picLocks noChangeAspect="1"/>
          </p:cNvPicPr>
          <p:nvPr/>
        </p:nvPicPr>
        <p:blipFill>
          <a:blip r:embed="rId7"/>
          <a:stretch>
            <a:fillRect/>
          </a:stretch>
        </p:blipFill>
        <p:spPr>
          <a:xfrm>
            <a:off x="8818736" y="362593"/>
            <a:ext cx="1524213" cy="1524213"/>
          </a:xfrm>
          <a:prstGeom prst="rect">
            <a:avLst/>
          </a:prstGeom>
        </p:spPr>
      </p:pic>
      <p:pic>
        <p:nvPicPr>
          <p:cNvPr id="10" name="Picture 9"/>
          <p:cNvPicPr>
            <a:picLocks noChangeAspect="1"/>
          </p:cNvPicPr>
          <p:nvPr/>
        </p:nvPicPr>
        <p:blipFill>
          <a:blip r:embed="rId8"/>
          <a:stretch>
            <a:fillRect/>
          </a:stretch>
        </p:blipFill>
        <p:spPr>
          <a:xfrm>
            <a:off x="4213633" y="2253655"/>
            <a:ext cx="1524213" cy="1524213"/>
          </a:xfrm>
          <a:prstGeom prst="rect">
            <a:avLst/>
          </a:prstGeom>
        </p:spPr>
      </p:pic>
      <p:pic>
        <p:nvPicPr>
          <p:cNvPr id="11" name="Picture 10"/>
          <p:cNvPicPr>
            <a:picLocks noChangeAspect="1"/>
          </p:cNvPicPr>
          <p:nvPr/>
        </p:nvPicPr>
        <p:blipFill>
          <a:blip r:embed="rId9"/>
          <a:stretch>
            <a:fillRect/>
          </a:stretch>
        </p:blipFill>
        <p:spPr>
          <a:xfrm>
            <a:off x="10796456" y="362592"/>
            <a:ext cx="1009791" cy="1524213"/>
          </a:xfrm>
          <a:prstGeom prst="rect">
            <a:avLst/>
          </a:prstGeom>
        </p:spPr>
      </p:pic>
      <p:sp>
        <p:nvSpPr>
          <p:cNvPr id="12" name="Title 1"/>
          <p:cNvSpPr>
            <a:spLocks noGrp="1"/>
          </p:cNvSpPr>
          <p:nvPr>
            <p:ph type="title"/>
          </p:nvPr>
        </p:nvSpPr>
        <p:spPr>
          <a:xfrm>
            <a:off x="1097280" y="5074920"/>
            <a:ext cx="10113264" cy="822960"/>
          </a:xfrm>
        </p:spPr>
        <p:txBody>
          <a:bodyPr/>
          <a:lstStyle/>
          <a:p>
            <a:r>
              <a:rPr lang="en-US" dirty="0"/>
              <a:t>Business &amp; Technology</a:t>
            </a:r>
          </a:p>
        </p:txBody>
      </p:sp>
      <p:sp>
        <p:nvSpPr>
          <p:cNvPr id="13" name="TextBox 12"/>
          <p:cNvSpPr txBox="1"/>
          <p:nvPr/>
        </p:nvSpPr>
        <p:spPr>
          <a:xfrm>
            <a:off x="6373746" y="4290286"/>
            <a:ext cx="3207096" cy="584775"/>
          </a:xfrm>
          <a:prstGeom prst="rect">
            <a:avLst/>
          </a:prstGeom>
          <a:noFill/>
        </p:spPr>
        <p:txBody>
          <a:bodyPr wrap="none" rtlCol="0">
            <a:spAutoFit/>
          </a:bodyPr>
          <a:lstStyle/>
          <a:p>
            <a:r>
              <a:rPr lang="en-US" sz="3200" dirty="0"/>
              <a:t>Over 90,000 Titles</a:t>
            </a:r>
          </a:p>
        </p:txBody>
      </p:sp>
      <p:pic>
        <p:nvPicPr>
          <p:cNvPr id="14" name="Picture 13"/>
          <p:cNvPicPr>
            <a:picLocks noChangeAspect="1"/>
          </p:cNvPicPr>
          <p:nvPr/>
        </p:nvPicPr>
        <p:blipFill>
          <a:blip r:embed="rId10"/>
          <a:stretch>
            <a:fillRect/>
          </a:stretch>
        </p:blipFill>
        <p:spPr>
          <a:xfrm>
            <a:off x="6153912" y="2253654"/>
            <a:ext cx="1066949" cy="1524213"/>
          </a:xfrm>
          <a:prstGeom prst="rect">
            <a:avLst/>
          </a:prstGeom>
        </p:spPr>
      </p:pic>
      <p:pic>
        <p:nvPicPr>
          <p:cNvPr id="15" name="Picture 14"/>
          <p:cNvPicPr>
            <a:picLocks noChangeAspect="1"/>
          </p:cNvPicPr>
          <p:nvPr/>
        </p:nvPicPr>
        <p:blipFill>
          <a:blip r:embed="rId11"/>
          <a:stretch>
            <a:fillRect/>
          </a:stretch>
        </p:blipFill>
        <p:spPr>
          <a:xfrm>
            <a:off x="7518446" y="2261696"/>
            <a:ext cx="1076475" cy="1524213"/>
          </a:xfrm>
          <a:prstGeom prst="rect">
            <a:avLst/>
          </a:prstGeom>
        </p:spPr>
      </p:pic>
      <p:pic>
        <p:nvPicPr>
          <p:cNvPr id="16" name="Picture 15"/>
          <p:cNvPicPr>
            <a:picLocks noChangeAspect="1"/>
          </p:cNvPicPr>
          <p:nvPr/>
        </p:nvPicPr>
        <p:blipFill>
          <a:blip r:embed="rId12"/>
          <a:stretch>
            <a:fillRect/>
          </a:stretch>
        </p:blipFill>
        <p:spPr>
          <a:xfrm>
            <a:off x="9001461" y="2253653"/>
            <a:ext cx="1219370" cy="1524213"/>
          </a:xfrm>
          <a:prstGeom prst="rect">
            <a:avLst/>
          </a:prstGeom>
        </p:spPr>
      </p:pic>
      <p:pic>
        <p:nvPicPr>
          <p:cNvPr id="17" name="Picture 16"/>
          <p:cNvPicPr>
            <a:picLocks noChangeAspect="1"/>
          </p:cNvPicPr>
          <p:nvPr/>
        </p:nvPicPr>
        <p:blipFill>
          <a:blip r:embed="rId13"/>
          <a:stretch>
            <a:fillRect/>
          </a:stretch>
        </p:blipFill>
        <p:spPr>
          <a:xfrm>
            <a:off x="10791692" y="2253653"/>
            <a:ext cx="1019317" cy="1524213"/>
          </a:xfrm>
          <a:prstGeom prst="rect">
            <a:avLst/>
          </a:prstGeom>
        </p:spPr>
      </p:pic>
    </p:spTree>
    <p:extLst>
      <p:ext uri="{BB962C8B-B14F-4D97-AF65-F5344CB8AC3E}">
        <p14:creationId xmlns:p14="http://schemas.microsoft.com/office/powerpoint/2010/main" val="189914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68" y="349981"/>
            <a:ext cx="65913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27" y="3623832"/>
            <a:ext cx="2086708" cy="1173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565" y="3670390"/>
            <a:ext cx="1992923" cy="11210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031" y="3644014"/>
            <a:ext cx="2086707" cy="117377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4168" y="3644014"/>
            <a:ext cx="2230315" cy="12545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2746" y="3644014"/>
            <a:ext cx="2164860" cy="1217734"/>
          </a:xfrm>
          <a:prstGeom prst="rect">
            <a:avLst/>
          </a:prstGeom>
        </p:spPr>
      </p:pic>
      <p:sp>
        <p:nvSpPr>
          <p:cNvPr id="10" name="Title 1"/>
          <p:cNvSpPr>
            <a:spLocks noGrp="1"/>
          </p:cNvSpPr>
          <p:nvPr>
            <p:ph type="title"/>
          </p:nvPr>
        </p:nvSpPr>
        <p:spPr>
          <a:xfrm>
            <a:off x="1097280" y="5074920"/>
            <a:ext cx="10113264" cy="822960"/>
          </a:xfrm>
        </p:spPr>
        <p:txBody>
          <a:bodyPr/>
          <a:lstStyle/>
          <a:p>
            <a:r>
              <a:rPr lang="en-US" dirty="0"/>
              <a:t>Streaming Video</a:t>
            </a:r>
          </a:p>
        </p:txBody>
      </p:sp>
      <p:sp>
        <p:nvSpPr>
          <p:cNvPr id="2" name="TextBox 1"/>
          <p:cNvSpPr txBox="1"/>
          <p:nvPr/>
        </p:nvSpPr>
        <p:spPr>
          <a:xfrm>
            <a:off x="7724042" y="1164278"/>
            <a:ext cx="387740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Add app to Roku, Fire Stick, etc.</a:t>
            </a:r>
          </a:p>
          <a:p>
            <a:pPr marL="285750" indent="-285750">
              <a:buFont typeface="Arial" panose="020B0604020202020204" pitchFamily="34" charset="0"/>
              <a:buChar char="•"/>
            </a:pPr>
            <a:r>
              <a:rPr lang="en-US" dirty="0"/>
              <a:t>Access from the web from anywhere</a:t>
            </a:r>
          </a:p>
          <a:p>
            <a:pPr marL="285750" indent="-285750">
              <a:buFont typeface="Arial" panose="020B0604020202020204" pitchFamily="34" charset="0"/>
              <a:buChar char="•"/>
            </a:pPr>
            <a:r>
              <a:rPr lang="en-US" dirty="0"/>
              <a:t>Over 3,000 movies, </a:t>
            </a:r>
            <a:r>
              <a:rPr lang="en-US" dirty="0" err="1"/>
              <a:t>tv</a:t>
            </a:r>
            <a:r>
              <a:rPr lang="en-US" dirty="0"/>
              <a:t> programs &amp; documentaries</a:t>
            </a:r>
          </a:p>
        </p:txBody>
      </p:sp>
    </p:spTree>
    <p:extLst>
      <p:ext uri="{BB962C8B-B14F-4D97-AF65-F5344CB8AC3E}">
        <p14:creationId xmlns:p14="http://schemas.microsoft.com/office/powerpoint/2010/main" val="185203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0.wp.com/winthroppubliclibrary.org/wp-content/uploads/2024/10/Nonfiction-Book-Club-6.png?resize=555%2C718&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73" y="269264"/>
            <a:ext cx="3625273" cy="46899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y be an image of 1 person and text that says 'APHENONENAL ACRIEYENEAT. DEAVER LITTLE E L DEATHS Η D E A S NOVEL EMMA A E FLINT |NT F Winthrop Public Library &amp; Museum 2 Metcalf Square Mystery Book Club November 6, 2024 10:30 a.m. Hazlett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515" y="335640"/>
            <a:ext cx="3673061" cy="4752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5007" y="754821"/>
            <a:ext cx="5065905" cy="3914563"/>
          </a:xfrm>
          <a:prstGeom prst="rect">
            <a:avLst/>
          </a:prstGeom>
        </p:spPr>
      </p:pic>
      <p:sp>
        <p:nvSpPr>
          <p:cNvPr id="7" name="Title 1"/>
          <p:cNvSpPr>
            <a:spLocks noGrp="1"/>
          </p:cNvSpPr>
          <p:nvPr>
            <p:ph type="title"/>
          </p:nvPr>
        </p:nvSpPr>
        <p:spPr>
          <a:xfrm>
            <a:off x="1097280" y="5074920"/>
            <a:ext cx="10113264" cy="822960"/>
          </a:xfrm>
        </p:spPr>
        <p:txBody>
          <a:bodyPr/>
          <a:lstStyle/>
          <a:p>
            <a:r>
              <a:rPr lang="en-US" dirty="0"/>
              <a:t>Adult Programming</a:t>
            </a:r>
          </a:p>
        </p:txBody>
      </p:sp>
    </p:spTree>
    <p:extLst>
      <p:ext uri="{BB962C8B-B14F-4D97-AF65-F5344CB8AC3E}">
        <p14:creationId xmlns:p14="http://schemas.microsoft.com/office/powerpoint/2010/main" val="331120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634" y="3252501"/>
            <a:ext cx="4590272" cy="35470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164" y="105119"/>
            <a:ext cx="4779380" cy="36931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88" y="3262825"/>
            <a:ext cx="4563553" cy="35263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318" y="0"/>
            <a:ext cx="4862491" cy="3757379"/>
          </a:xfrm>
          <a:prstGeom prst="rect">
            <a:avLst/>
          </a:prstGeom>
        </p:spPr>
      </p:pic>
    </p:spTree>
    <p:extLst>
      <p:ext uri="{BB962C8B-B14F-4D97-AF65-F5344CB8AC3E}">
        <p14:creationId xmlns:p14="http://schemas.microsoft.com/office/powerpoint/2010/main" val="3056391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2085" y="141649"/>
            <a:ext cx="5022849" cy="2895230"/>
          </a:xfrm>
          <a:prstGeom prst="rect">
            <a:avLst/>
          </a:prstGeom>
        </p:spPr>
      </p:pic>
      <p:pic>
        <p:nvPicPr>
          <p:cNvPr id="3" name="Picture 2"/>
          <p:cNvPicPr>
            <a:picLocks noChangeAspect="1"/>
          </p:cNvPicPr>
          <p:nvPr/>
        </p:nvPicPr>
        <p:blipFill>
          <a:blip r:embed="rId3"/>
          <a:stretch>
            <a:fillRect/>
          </a:stretch>
        </p:blipFill>
        <p:spPr>
          <a:xfrm>
            <a:off x="6908800" y="78206"/>
            <a:ext cx="4613852" cy="3022117"/>
          </a:xfrm>
          <a:prstGeom prst="rect">
            <a:avLst/>
          </a:prstGeom>
        </p:spPr>
      </p:pic>
      <p:pic>
        <p:nvPicPr>
          <p:cNvPr id="4" name="Picture 3"/>
          <p:cNvPicPr>
            <a:picLocks noChangeAspect="1"/>
          </p:cNvPicPr>
          <p:nvPr/>
        </p:nvPicPr>
        <p:blipFill>
          <a:blip r:embed="rId4"/>
          <a:stretch>
            <a:fillRect/>
          </a:stretch>
        </p:blipFill>
        <p:spPr>
          <a:xfrm>
            <a:off x="445073" y="3171644"/>
            <a:ext cx="5203295" cy="3029767"/>
          </a:xfrm>
          <a:prstGeom prst="rect">
            <a:avLst/>
          </a:prstGeom>
        </p:spPr>
      </p:pic>
      <p:pic>
        <p:nvPicPr>
          <p:cNvPr id="5" name="Picture 4"/>
          <p:cNvPicPr>
            <a:picLocks noChangeAspect="1"/>
          </p:cNvPicPr>
          <p:nvPr/>
        </p:nvPicPr>
        <p:blipFill>
          <a:blip r:embed="rId5"/>
          <a:stretch>
            <a:fillRect/>
          </a:stretch>
        </p:blipFill>
        <p:spPr>
          <a:xfrm>
            <a:off x="6908799" y="3393595"/>
            <a:ext cx="4978977" cy="2807816"/>
          </a:xfrm>
          <a:prstGeom prst="rect">
            <a:avLst/>
          </a:prstGeom>
        </p:spPr>
      </p:pic>
    </p:spTree>
    <p:extLst>
      <p:ext uri="{BB962C8B-B14F-4D97-AF65-F5344CB8AC3E}">
        <p14:creationId xmlns:p14="http://schemas.microsoft.com/office/powerpoint/2010/main" val="231425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780" y="524933"/>
            <a:ext cx="4023887" cy="4747608"/>
          </a:xfrm>
          <a:prstGeom prst="rect">
            <a:avLst/>
          </a:prstGeom>
        </p:spPr>
      </p:pic>
    </p:spTree>
    <p:extLst>
      <p:ext uri="{BB962C8B-B14F-4D97-AF65-F5344CB8AC3E}">
        <p14:creationId xmlns:p14="http://schemas.microsoft.com/office/powerpoint/2010/main" val="3561181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7" name="Rectangle 205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59" name="Straight Connector 205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61" name="Rectangle 2060">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CFB2A-7357-C44D-8B32-3295BA49AE98}"/>
              </a:ext>
            </a:extLst>
          </p:cNvPr>
          <p:cNvSpPr>
            <a:spLocks noGrp="1"/>
          </p:cNvSpPr>
          <p:nvPr>
            <p:ph type="title"/>
          </p:nvPr>
        </p:nvSpPr>
        <p:spPr>
          <a:xfrm>
            <a:off x="5289754" y="639097"/>
            <a:ext cx="6253317" cy="3686015"/>
          </a:xfrm>
        </p:spPr>
        <p:txBody>
          <a:bodyPr vert="horz" lIns="91440" tIns="45720" rIns="91440" bIns="45720" rtlCol="0" anchor="b">
            <a:normAutofit/>
          </a:bodyPr>
          <a:lstStyle/>
          <a:p>
            <a:pPr lvl="0"/>
            <a:r>
              <a:rPr lang="en-US" sz="6800">
                <a:solidFill>
                  <a:schemeClr val="tx1">
                    <a:lumMod val="85000"/>
                    <a:lumOff val="15000"/>
                  </a:schemeClr>
                </a:solidFill>
              </a:rPr>
              <a:t>Town of Winthrop Veterans Services </a:t>
            </a:r>
            <a:endParaRPr lang="en-US" sz="6800" i="1">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D227BD26-D5BD-684A-811B-3D6269F5B586}"/>
              </a:ext>
            </a:extLst>
          </p:cNvPr>
          <p:cNvSpPr>
            <a:spLocks noGrp="1"/>
          </p:cNvSpPr>
          <p:nvPr>
            <p:ph sz="half" idx="1"/>
          </p:nvPr>
        </p:nvSpPr>
        <p:spPr>
          <a:xfrm>
            <a:off x="5289753" y="4455621"/>
            <a:ext cx="6269347" cy="1238616"/>
          </a:xfrm>
        </p:spPr>
        <p:txBody>
          <a:bodyPr vert="horz" lIns="91440" tIns="45720" rIns="91440" bIns="45720" rtlCol="0">
            <a:normAutofit/>
          </a:bodyPr>
          <a:lstStyle/>
          <a:p>
            <a:pPr marL="0" indent="0">
              <a:buNone/>
            </a:pPr>
            <a:r>
              <a:rPr lang="en-US" sz="2400" cap="all" spc="200">
                <a:solidFill>
                  <a:schemeClr val="tx1">
                    <a:lumMod val="85000"/>
                    <a:lumOff val="15000"/>
                  </a:schemeClr>
                </a:solidFill>
                <a:latin typeface="+mj-lt"/>
              </a:rPr>
              <a:t> </a:t>
            </a:r>
          </a:p>
        </p:txBody>
      </p:sp>
      <p:pic>
        <p:nvPicPr>
          <p:cNvPr id="2050" name="Picture 2">
            <a:extLst>
              <a:ext uri="{FF2B5EF4-FFF2-40B4-BE49-F238E27FC236}">
                <a16:creationId xmlns:a16="http://schemas.microsoft.com/office/drawing/2014/main" id="{F13AB799-F7B7-0A44-AD6F-6D6DCB9CB8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6121" y="620720"/>
            <a:ext cx="2377071" cy="50869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cxnSp>
        <p:nvCxnSpPr>
          <p:cNvPr id="2063" name="Straight Connector 2062">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65" name="Rectangle 2064">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7" name="Rectangle 2066">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4464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DBCD3-5B9A-A258-43DF-457441699051}"/>
              </a:ext>
            </a:extLst>
          </p:cNvPr>
          <p:cNvSpPr>
            <a:spLocks noGrp="1"/>
          </p:cNvSpPr>
          <p:nvPr>
            <p:ph type="title"/>
          </p:nvPr>
        </p:nvSpPr>
        <p:spPr>
          <a:xfrm>
            <a:off x="965030" y="963997"/>
            <a:ext cx="3254691" cy="4938361"/>
          </a:xfrm>
        </p:spPr>
        <p:txBody>
          <a:bodyPr vert="horz" lIns="91440" tIns="45720" rIns="91440" bIns="45720" rtlCol="0" anchor="ctr">
            <a:normAutofit/>
          </a:bodyPr>
          <a:lstStyle/>
          <a:p>
            <a:pPr algn="r"/>
            <a:r>
              <a:rPr lang="en-US" sz="4400">
                <a:solidFill>
                  <a:schemeClr val="tx1">
                    <a:lumMod val="75000"/>
                    <a:lumOff val="25000"/>
                  </a:schemeClr>
                </a:solidFill>
              </a:rPr>
              <a:t>Winthrop Veteran Services</a:t>
            </a:r>
          </a:p>
        </p:txBody>
      </p:sp>
      <p:cxnSp>
        <p:nvCxnSpPr>
          <p:cNvPr id="18" name="Straight Connector 17">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C5809C-D5EB-76F8-4C29-6192067C3F06}"/>
              </a:ext>
            </a:extLst>
          </p:cNvPr>
          <p:cNvSpPr>
            <a:spLocks noGrp="1"/>
          </p:cNvSpPr>
          <p:nvPr>
            <p:ph idx="1"/>
          </p:nvPr>
        </p:nvSpPr>
        <p:spPr>
          <a:xfrm>
            <a:off x="5134882" y="963507"/>
            <a:ext cx="6135097" cy="4938851"/>
          </a:xfrm>
        </p:spPr>
        <p:txBody>
          <a:bodyPr vert="horz" lIns="0" tIns="45720" rIns="0" bIns="45720" rtlCol="0" anchor="ctr">
            <a:normAutofit/>
          </a:bodyPr>
          <a:lstStyle/>
          <a:p>
            <a:pPr>
              <a:buFont typeface="Arial" panose="020B0604020202020204" pitchFamily="34" charset="0"/>
              <a:buChar char="•"/>
            </a:pPr>
            <a:r>
              <a:rPr lang="en-US" sz="1800" dirty="0"/>
              <a:t>Provide Chapter 115 Assistance for low-income veterans.</a:t>
            </a:r>
          </a:p>
          <a:p>
            <a:pPr>
              <a:buFont typeface="Arial" panose="020B0604020202020204" pitchFamily="34" charset="0"/>
              <a:buChar char="•"/>
            </a:pPr>
            <a:r>
              <a:rPr lang="en-US" sz="1800" dirty="0"/>
              <a:t>Assist with VA healthcare.</a:t>
            </a:r>
          </a:p>
          <a:p>
            <a:pPr>
              <a:buFont typeface="Arial" panose="020B0604020202020204" pitchFamily="34" charset="0"/>
              <a:buChar char="•"/>
            </a:pPr>
            <a:r>
              <a:rPr lang="en-US" sz="1800" dirty="0"/>
              <a:t>Help Winthrop veterans navigate and submit VA compensation claims and applications.</a:t>
            </a:r>
          </a:p>
          <a:p>
            <a:pPr>
              <a:buFont typeface="Arial" panose="020B0604020202020204" pitchFamily="34" charset="0"/>
              <a:buChar char="•"/>
            </a:pPr>
            <a:r>
              <a:rPr lang="en-US" sz="1800" dirty="0"/>
              <a:t>Work with our veterans to acquire housing, seek employment opportunities, aid in food insecurity  and provide community outreach and crisis intervention.</a:t>
            </a:r>
          </a:p>
        </p:txBody>
      </p:sp>
    </p:spTree>
    <p:extLst>
      <p:ext uri="{BB962C8B-B14F-4D97-AF65-F5344CB8AC3E}">
        <p14:creationId xmlns:p14="http://schemas.microsoft.com/office/powerpoint/2010/main" val="346942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D813F-47CA-7944-B50D-9B52032F5F44}"/>
              </a:ext>
            </a:extLst>
          </p:cNvPr>
          <p:cNvSpPr>
            <a:spLocks noGrp="1"/>
          </p:cNvSpPr>
          <p:nvPr>
            <p:ph type="title"/>
          </p:nvPr>
        </p:nvSpPr>
        <p:spPr>
          <a:xfrm>
            <a:off x="949047" y="643466"/>
            <a:ext cx="2771273" cy="5225627"/>
          </a:xfrm>
        </p:spPr>
        <p:txBody>
          <a:bodyPr vert="horz" lIns="91440" tIns="45720" rIns="91440" bIns="45720" rtlCol="0" anchor="ctr">
            <a:normAutofit/>
          </a:bodyPr>
          <a:lstStyle/>
          <a:p>
            <a:r>
              <a:rPr lang="en-US">
                <a:solidFill>
                  <a:schemeClr val="tx1">
                    <a:lumMod val="75000"/>
                    <a:lumOff val="25000"/>
                  </a:schemeClr>
                </a:solidFill>
              </a:rPr>
              <a:t>2024 Dedications</a:t>
            </a:r>
          </a:p>
        </p:txBody>
      </p:sp>
      <p:cxnSp>
        <p:nvCxnSpPr>
          <p:cNvPr id="16" name="Straight Connector 15">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4151CE-8DD3-A1E1-E71E-AF61CD689101}"/>
              </a:ext>
            </a:extLst>
          </p:cNvPr>
          <p:cNvSpPr>
            <a:spLocks noGrp="1"/>
          </p:cNvSpPr>
          <p:nvPr>
            <p:ph idx="1"/>
          </p:nvPr>
        </p:nvSpPr>
        <p:spPr>
          <a:xfrm>
            <a:off x="4351019" y="643466"/>
            <a:ext cx="6895973" cy="5225628"/>
          </a:xfrm>
        </p:spPr>
        <p:txBody>
          <a:bodyPr vert="horz" lIns="0" tIns="45720" rIns="0" bIns="45720" rtlCol="0" anchor="ctr">
            <a:normAutofit/>
          </a:bodyPr>
          <a:lstStyle/>
          <a:p>
            <a:pPr marR="0">
              <a:spcBef>
                <a:spcPts val="0"/>
              </a:spcBef>
              <a:spcAft>
                <a:spcPts val="0"/>
              </a:spcAft>
              <a:buFont typeface="Arial" panose="020B0604020202020204" pitchFamily="34" charset="0"/>
              <a:buChar char="•"/>
            </a:pPr>
            <a:r>
              <a:rPr lang="en-US" dirty="0">
                <a:effectLst/>
              </a:rPr>
              <a:t>New flagpole at Veterans field (WHS Baseball field) </a:t>
            </a:r>
          </a:p>
          <a:p>
            <a:pPr marR="0">
              <a:spcBef>
                <a:spcPts val="0"/>
              </a:spcBef>
              <a:spcAft>
                <a:spcPts val="0"/>
              </a:spcAft>
              <a:buFont typeface="Arial" panose="020B0604020202020204" pitchFamily="34" charset="0"/>
              <a:buChar char="•"/>
            </a:pPr>
            <a:r>
              <a:rPr lang="en-US" dirty="0"/>
              <a:t>Dedication of </a:t>
            </a:r>
            <a:r>
              <a:rPr lang="en-US" dirty="0">
                <a:effectLst/>
              </a:rPr>
              <a:t>street corner memorials for the following:</a:t>
            </a:r>
          </a:p>
          <a:p>
            <a:pPr marL="628650" lvl="1" indent="-285750">
              <a:spcBef>
                <a:spcPts val="0"/>
              </a:spcBef>
              <a:spcAft>
                <a:spcPts val="0"/>
              </a:spcAft>
              <a:buFont typeface="Arial" panose="020B0604020202020204" pitchFamily="34" charset="0"/>
              <a:buChar char="•"/>
            </a:pPr>
            <a:r>
              <a:rPr lang="en-US" dirty="0">
                <a:effectLst/>
              </a:rPr>
              <a:t>Capt. Donald Sullivan</a:t>
            </a:r>
          </a:p>
          <a:p>
            <a:pPr marL="628650" lvl="1" indent="-285750">
              <a:spcBef>
                <a:spcPts val="0"/>
              </a:spcBef>
              <a:spcAft>
                <a:spcPts val="0"/>
              </a:spcAft>
              <a:buFont typeface="Arial" panose="020B0604020202020204" pitchFamily="34" charset="0"/>
              <a:buChar char="•"/>
            </a:pPr>
            <a:r>
              <a:rPr lang="en-US" dirty="0">
                <a:effectLst/>
              </a:rPr>
              <a:t>CPL. Ronald “Lou” Camacho</a:t>
            </a:r>
          </a:p>
          <a:p>
            <a:pPr marL="628650" lvl="1" indent="-285750">
              <a:spcBef>
                <a:spcPts val="0"/>
              </a:spcBef>
              <a:spcAft>
                <a:spcPts val="0"/>
              </a:spcAft>
              <a:buFont typeface="Arial" panose="020B0604020202020204" pitchFamily="34" charset="0"/>
              <a:buChar char="•"/>
            </a:pPr>
            <a:r>
              <a:rPr lang="en-US" dirty="0">
                <a:effectLst/>
              </a:rPr>
              <a:t>PFC. Robert Sheppard </a:t>
            </a:r>
          </a:p>
          <a:p>
            <a:pPr marL="628650" lvl="1" indent="-285750">
              <a:spcBef>
                <a:spcPts val="0"/>
              </a:spcBef>
              <a:spcAft>
                <a:spcPts val="0"/>
              </a:spcAft>
              <a:buFont typeface="Arial" panose="020B0604020202020204" pitchFamily="34" charset="0"/>
              <a:buChar char="•"/>
            </a:pPr>
            <a:r>
              <a:rPr lang="en-US" dirty="0">
                <a:effectLst/>
              </a:rPr>
              <a:t>Police Station Dedication of CPL. Channing MacDonald</a:t>
            </a:r>
          </a:p>
          <a:p>
            <a:pPr marR="0">
              <a:spcBef>
                <a:spcPts val="0"/>
              </a:spcBef>
              <a:spcAft>
                <a:spcPts val="0"/>
              </a:spcAft>
              <a:buFont typeface="Arial" panose="020B0604020202020204" pitchFamily="34" charset="0"/>
              <a:buChar char="•"/>
            </a:pPr>
            <a:endParaRPr lang="en-US" dirty="0"/>
          </a:p>
          <a:p>
            <a:pPr marR="0">
              <a:spcBef>
                <a:spcPts val="0"/>
              </a:spcBef>
              <a:spcAft>
                <a:spcPts val="0"/>
              </a:spcAft>
              <a:buFont typeface="Arial" panose="020B0604020202020204" pitchFamily="34" charset="0"/>
              <a:buChar char="•"/>
            </a:pPr>
            <a:r>
              <a:rPr lang="en-US" dirty="0">
                <a:effectLst/>
              </a:rPr>
              <a:t>Replaced multiple street corner memorials which were beyond repair</a:t>
            </a:r>
          </a:p>
          <a:p>
            <a:pPr marR="0">
              <a:spcBef>
                <a:spcPts val="0"/>
              </a:spcBef>
              <a:spcAft>
                <a:spcPts val="0"/>
              </a:spcAft>
              <a:buFont typeface="Arial" panose="020B0604020202020204" pitchFamily="34" charset="0"/>
              <a:buChar char="•"/>
            </a:pPr>
            <a:r>
              <a:rPr lang="en-US" dirty="0"/>
              <a:t>Installed </a:t>
            </a:r>
            <a:r>
              <a:rPr lang="en-US" dirty="0">
                <a:effectLst/>
              </a:rPr>
              <a:t>flags on all street corner memorials in lieu of Memorial Day</a:t>
            </a:r>
          </a:p>
          <a:p>
            <a:pPr marR="0">
              <a:spcBef>
                <a:spcPts val="0"/>
              </a:spcBef>
              <a:spcAft>
                <a:spcPts val="0"/>
              </a:spcAft>
              <a:buFont typeface="Arial" panose="020B0604020202020204" pitchFamily="34" charset="0"/>
              <a:buChar char="•"/>
            </a:pPr>
            <a:r>
              <a:rPr lang="en-US" dirty="0"/>
              <a:t>P</a:t>
            </a:r>
            <a:r>
              <a:rPr lang="en-US" dirty="0">
                <a:effectLst/>
              </a:rPr>
              <a:t>etitioned the Town Council to sign a proclamation declaring Winthrop a Purple Heart town </a:t>
            </a:r>
          </a:p>
          <a:p>
            <a:pPr marR="0">
              <a:spcBef>
                <a:spcPts val="0"/>
              </a:spcBef>
              <a:spcAft>
                <a:spcPts val="0"/>
              </a:spcAft>
              <a:buFont typeface="Arial" panose="020B0604020202020204" pitchFamily="34" charset="0"/>
              <a:buChar char="•"/>
            </a:pPr>
            <a:r>
              <a:rPr lang="en-US" dirty="0"/>
              <a:t>This </a:t>
            </a:r>
            <a:r>
              <a:rPr lang="en-US" dirty="0">
                <a:effectLst/>
              </a:rPr>
              <a:t>Veterans Day we will be dedicating the Women’s Veterans Memorial</a:t>
            </a:r>
          </a:p>
          <a:p>
            <a:pPr marR="0">
              <a:spcBef>
                <a:spcPts val="0"/>
              </a:spcBef>
              <a:spcAft>
                <a:spcPts val="0"/>
              </a:spcAft>
              <a:buFont typeface="Arial" panose="020B0604020202020204" pitchFamily="34" charset="0"/>
              <a:buChar char="•"/>
            </a:pPr>
            <a:r>
              <a:rPr lang="en-US" dirty="0">
                <a:effectLst/>
              </a:rPr>
              <a:t>As Chairman of the Memorial Committee oversaw the dedication of the Covid Tree memorial at Town Hall and the dedication of the John Domenico tennis courts.</a:t>
            </a:r>
          </a:p>
          <a:p>
            <a:endParaRPr lang="en-US" dirty="0"/>
          </a:p>
        </p:txBody>
      </p:sp>
      <p:sp>
        <p:nvSpPr>
          <p:cNvPr id="18" name="Rectangle 17">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326692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54BF9F-999F-1B40-7EB7-73931B3C4323}"/>
              </a:ext>
            </a:extLst>
          </p:cNvPr>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kern="1200" spc="-50" baseline="0" dirty="0">
                <a:solidFill>
                  <a:schemeClr val="tx1">
                    <a:lumMod val="75000"/>
                    <a:lumOff val="25000"/>
                  </a:schemeClr>
                </a:solidFill>
                <a:latin typeface="+mj-lt"/>
                <a:ea typeface="+mj-ea"/>
                <a:cs typeface="+mj-cs"/>
              </a:rPr>
              <a:t>Town of Winthrop 2024 </a:t>
            </a:r>
          </a:p>
          <a:p>
            <a:pPr defTabSz="914400">
              <a:lnSpc>
                <a:spcPct val="85000"/>
              </a:lnSpc>
              <a:spcBef>
                <a:spcPct val="0"/>
              </a:spcBef>
              <a:spcAft>
                <a:spcPts val="600"/>
              </a:spcAft>
            </a:pPr>
            <a:r>
              <a:rPr lang="en-US" sz="4800" kern="1200" spc="-50" baseline="0" dirty="0">
                <a:solidFill>
                  <a:schemeClr val="tx1">
                    <a:lumMod val="75000"/>
                    <a:lumOff val="25000"/>
                  </a:schemeClr>
                </a:solidFill>
                <a:latin typeface="+mj-lt"/>
                <a:ea typeface="+mj-ea"/>
                <a:cs typeface="+mj-cs"/>
              </a:rPr>
              <a:t>Fall Forum </a:t>
            </a:r>
          </a:p>
        </p:txBody>
      </p:sp>
      <p:pic>
        <p:nvPicPr>
          <p:cNvPr id="3" name="Picture 2" descr="A black and white seal&#10;&#10;Description automatically generated">
            <a:extLst>
              <a:ext uri="{FF2B5EF4-FFF2-40B4-BE49-F238E27FC236}">
                <a16:creationId xmlns:a16="http://schemas.microsoft.com/office/drawing/2014/main" id="{A64F802D-4067-18D9-324A-D2752F5782C4}"/>
              </a:ext>
            </a:extLst>
          </p:cNvPr>
          <p:cNvPicPr>
            <a:picLocks noChangeAspect="1"/>
          </p:cNvPicPr>
          <p:nvPr/>
        </p:nvPicPr>
        <p:blipFill>
          <a:blip r:embed="rId2"/>
          <a:srcRect l="7713" r="9719" b="1"/>
          <a:stretch/>
        </p:blipFill>
        <p:spPr>
          <a:xfrm>
            <a:off x="8719248" y="2305058"/>
            <a:ext cx="2375473" cy="2629987"/>
          </a:xfrm>
          <a:prstGeom prst="rect">
            <a:avLst/>
          </a:prstGeom>
        </p:spPr>
      </p:pic>
      <p:graphicFrame>
        <p:nvGraphicFramePr>
          <p:cNvPr id="24" name="TextBox 3">
            <a:extLst>
              <a:ext uri="{FF2B5EF4-FFF2-40B4-BE49-F238E27FC236}">
                <a16:creationId xmlns:a16="http://schemas.microsoft.com/office/drawing/2014/main" id="{5C883035-F9D0-EF15-6AD1-21B855D69AA0}"/>
              </a:ext>
            </a:extLst>
          </p:cNvPr>
          <p:cNvGraphicFramePr/>
          <p:nvPr>
            <p:extLst>
              <p:ext uri="{D42A27DB-BD31-4B8C-83A1-F6EECF244321}">
                <p14:modId xmlns:p14="http://schemas.microsoft.com/office/powerpoint/2010/main" val="2993448797"/>
              </p:ext>
            </p:extLst>
          </p:nvPr>
        </p:nvGraphicFramePr>
        <p:xfrm>
          <a:off x="1097279" y="1845734"/>
          <a:ext cx="645498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282489"/>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131A80-5218-D7D8-24C2-C7C691783E8E}"/>
              </a:ext>
            </a:extLst>
          </p:cNvPr>
          <p:cNvSpPr>
            <a:spLocks noGrp="1"/>
          </p:cNvSpPr>
          <p:nvPr>
            <p:ph idx="1"/>
          </p:nvPr>
        </p:nvSpPr>
        <p:spPr/>
        <p:txBody>
          <a:bodyPr>
            <a:normAutofit lnSpcReduction="10000"/>
          </a:bodyPr>
          <a:lstStyle/>
          <a:p>
            <a:pPr marL="0" marR="0" indent="0">
              <a:lnSpc>
                <a:spcPct val="110000"/>
              </a:lnSpc>
              <a:spcBef>
                <a:spcPts val="0"/>
              </a:spcBef>
              <a:spcAft>
                <a:spcPts val="700"/>
              </a:spcAft>
            </a:pPr>
            <a:r>
              <a:rPr lang="en-US" sz="1800" kern="1400" dirty="0">
                <a:ln>
                  <a:noFill/>
                </a:ln>
                <a:solidFill>
                  <a:srgbClr val="000080"/>
                </a:solidFill>
                <a:effectLst/>
              </a:rPr>
              <a:t>Winthrop Department of Veterans’ Services</a:t>
            </a:r>
          </a:p>
          <a:p>
            <a:pPr marL="0" marR="0" indent="0">
              <a:lnSpc>
                <a:spcPct val="110000"/>
              </a:lnSpc>
              <a:spcBef>
                <a:spcPts val="0"/>
              </a:spcBef>
              <a:spcAft>
                <a:spcPts val="700"/>
              </a:spcAft>
            </a:pPr>
            <a:r>
              <a:rPr lang="en-US" sz="1800" kern="1400" dirty="0">
                <a:ln>
                  <a:noFill/>
                </a:ln>
                <a:solidFill>
                  <a:srgbClr val="000080"/>
                </a:solidFill>
                <a:effectLst/>
              </a:rPr>
              <a:t>Ground Floor </a:t>
            </a:r>
          </a:p>
          <a:p>
            <a:pPr marL="0" marR="0" indent="0">
              <a:lnSpc>
                <a:spcPct val="110000"/>
              </a:lnSpc>
              <a:spcBef>
                <a:spcPts val="0"/>
              </a:spcBef>
              <a:spcAft>
                <a:spcPts val="700"/>
              </a:spcAft>
            </a:pPr>
            <a:r>
              <a:rPr lang="en-US" sz="1800" kern="1400" dirty="0">
                <a:ln>
                  <a:noFill/>
                </a:ln>
                <a:solidFill>
                  <a:srgbClr val="000080"/>
                </a:solidFill>
                <a:effectLst/>
              </a:rPr>
              <a:t>E.B Newton Cultural Center</a:t>
            </a:r>
          </a:p>
          <a:p>
            <a:pPr marL="0" marR="0" indent="0">
              <a:lnSpc>
                <a:spcPct val="110000"/>
              </a:lnSpc>
              <a:spcBef>
                <a:spcPts val="0"/>
              </a:spcBef>
              <a:spcAft>
                <a:spcPts val="700"/>
              </a:spcAft>
            </a:pPr>
            <a:r>
              <a:rPr lang="en-US" sz="1800" kern="1400" dirty="0">
                <a:ln>
                  <a:noFill/>
                </a:ln>
                <a:solidFill>
                  <a:srgbClr val="000080"/>
                </a:solidFill>
                <a:effectLst/>
              </a:rPr>
              <a:t>Winthrop, MA 02152</a:t>
            </a:r>
          </a:p>
          <a:p>
            <a:pPr marL="0" marR="0" indent="0">
              <a:lnSpc>
                <a:spcPct val="110000"/>
              </a:lnSpc>
              <a:spcBef>
                <a:spcPts val="0"/>
              </a:spcBef>
              <a:spcAft>
                <a:spcPts val="700"/>
              </a:spcAft>
            </a:pPr>
            <a:r>
              <a:rPr lang="en-US" sz="1800" kern="1400" dirty="0">
                <a:ln>
                  <a:noFill/>
                </a:ln>
                <a:solidFill>
                  <a:srgbClr val="000080"/>
                </a:solidFill>
                <a:effectLst/>
              </a:rPr>
              <a:t> </a:t>
            </a:r>
            <a:r>
              <a:rPr lang="fr-FR" sz="1800" kern="1400" dirty="0">
                <a:ln>
                  <a:noFill/>
                </a:ln>
                <a:solidFill>
                  <a:srgbClr val="000080"/>
                </a:solidFill>
                <a:effectLst/>
              </a:rPr>
              <a:t> </a:t>
            </a:r>
          </a:p>
          <a:p>
            <a:pPr marL="0" marR="0" indent="0">
              <a:lnSpc>
                <a:spcPct val="110000"/>
              </a:lnSpc>
              <a:spcBef>
                <a:spcPts val="0"/>
              </a:spcBef>
              <a:spcAft>
                <a:spcPts val="700"/>
              </a:spcAft>
            </a:pPr>
            <a:r>
              <a:rPr lang="en-US" sz="1800" kern="1400" dirty="0">
                <a:ln>
                  <a:noFill/>
                </a:ln>
                <a:solidFill>
                  <a:srgbClr val="000080"/>
                </a:solidFill>
                <a:effectLst/>
              </a:rPr>
              <a:t>Office Hours</a:t>
            </a:r>
          </a:p>
          <a:p>
            <a:pPr marL="0" marR="0" indent="0">
              <a:lnSpc>
                <a:spcPct val="110000"/>
              </a:lnSpc>
              <a:spcBef>
                <a:spcPts val="0"/>
              </a:spcBef>
              <a:spcAft>
                <a:spcPts val="700"/>
              </a:spcAft>
            </a:pPr>
            <a:r>
              <a:rPr lang="en-US" sz="1800" kern="1400" dirty="0">
                <a:ln>
                  <a:noFill/>
                </a:ln>
                <a:solidFill>
                  <a:srgbClr val="000080"/>
                </a:solidFill>
                <a:effectLst/>
              </a:rPr>
              <a:t>Monday through Thursday 7:00 AM - 3:00 PM</a:t>
            </a:r>
          </a:p>
          <a:p>
            <a:pPr marL="0" marR="0" indent="0">
              <a:lnSpc>
                <a:spcPct val="110000"/>
              </a:lnSpc>
              <a:spcBef>
                <a:spcPts val="0"/>
              </a:spcBef>
              <a:spcAft>
                <a:spcPts val="700"/>
              </a:spcAft>
            </a:pPr>
            <a:r>
              <a:rPr lang="en-US" sz="1800" kern="1400" dirty="0">
                <a:ln>
                  <a:noFill/>
                </a:ln>
                <a:solidFill>
                  <a:srgbClr val="000080"/>
                </a:solidFill>
                <a:effectLst/>
              </a:rPr>
              <a:t>Appointments are available.</a:t>
            </a:r>
          </a:p>
          <a:p>
            <a:pPr marL="0" marR="0" indent="0">
              <a:lnSpc>
                <a:spcPct val="110000"/>
              </a:lnSpc>
              <a:spcBef>
                <a:spcPts val="0"/>
              </a:spcBef>
              <a:spcAft>
                <a:spcPts val="700"/>
              </a:spcAft>
            </a:pPr>
            <a:endParaRPr lang="en-US" sz="1800" kern="1400" dirty="0">
              <a:ln>
                <a:noFill/>
              </a:ln>
              <a:solidFill>
                <a:srgbClr val="000080"/>
              </a:solidFill>
              <a:effectLst/>
            </a:endParaRPr>
          </a:p>
          <a:p>
            <a:pPr marL="0" marR="0" indent="0">
              <a:lnSpc>
                <a:spcPct val="110000"/>
              </a:lnSpc>
              <a:spcBef>
                <a:spcPts val="0"/>
              </a:spcBef>
              <a:spcAft>
                <a:spcPts val="0"/>
              </a:spcAft>
            </a:pPr>
            <a:r>
              <a:rPr lang="fr-FR" sz="1800" kern="1400" dirty="0">
                <a:ln>
                  <a:noFill/>
                </a:ln>
                <a:solidFill>
                  <a:srgbClr val="000080"/>
                </a:solidFill>
                <a:effectLst/>
              </a:rPr>
              <a:t>Phone:	(617) 846-3065</a:t>
            </a:r>
          </a:p>
          <a:p>
            <a:pPr marL="0" marR="0" indent="0">
              <a:lnSpc>
                <a:spcPct val="110000"/>
              </a:lnSpc>
              <a:spcBef>
                <a:spcPts val="0"/>
              </a:spcBef>
              <a:spcAft>
                <a:spcPts val="0"/>
              </a:spcAft>
            </a:pPr>
            <a:r>
              <a:rPr lang="fr-FR" sz="1800" kern="1400" dirty="0">
                <a:ln>
                  <a:noFill/>
                </a:ln>
                <a:solidFill>
                  <a:srgbClr val="000080"/>
                </a:solidFill>
                <a:effectLst/>
              </a:rPr>
              <a:t>Fax:	(617) 846-0161</a:t>
            </a:r>
          </a:p>
          <a:p>
            <a:pPr marL="0" marR="0" indent="0">
              <a:lnSpc>
                <a:spcPct val="110000"/>
              </a:lnSpc>
              <a:spcBef>
                <a:spcPts val="0"/>
              </a:spcBef>
              <a:spcAft>
                <a:spcPts val="0"/>
              </a:spcAft>
            </a:pPr>
            <a:r>
              <a:rPr lang="fr-FR" sz="1800" kern="1400" dirty="0">
                <a:ln>
                  <a:noFill/>
                </a:ln>
                <a:solidFill>
                  <a:srgbClr val="000080"/>
                </a:solidFill>
                <a:effectLst/>
              </a:rPr>
              <a:t>E-Mail:	</a:t>
            </a:r>
            <a:r>
              <a:rPr lang="fr-FR" sz="1800" kern="1400" dirty="0">
                <a:ln>
                  <a:noFill/>
                </a:ln>
                <a:solidFill>
                  <a:srgbClr val="000080"/>
                </a:solidFill>
                <a:effectLst/>
                <a:hlinkClick r:id="rId2"/>
              </a:rPr>
              <a:t>pronan@winthropma.gov</a:t>
            </a:r>
            <a:endParaRPr lang="fr-FR" sz="1800" kern="1400" dirty="0">
              <a:ln>
                <a:noFill/>
              </a:ln>
              <a:solidFill>
                <a:srgbClr val="000080"/>
              </a:solidFill>
              <a:effectLst/>
            </a:endParaRPr>
          </a:p>
          <a:p>
            <a:pPr marL="0" marR="0" indent="0" algn="ctr">
              <a:lnSpc>
                <a:spcPct val="110000"/>
              </a:lnSpc>
              <a:spcBef>
                <a:spcPts val="0"/>
              </a:spcBef>
              <a:spcAft>
                <a:spcPts val="700"/>
              </a:spcAft>
            </a:pPr>
            <a:endParaRPr lang="en-US" sz="1800" kern="1400" dirty="0">
              <a:ln>
                <a:noFill/>
              </a:ln>
              <a:solidFill>
                <a:srgbClr val="000080"/>
              </a:solidFill>
              <a:effectLst/>
              <a:latin typeface="Rockwell" panose="02060603020205020403" pitchFamily="18" charset="0"/>
            </a:endParaRPr>
          </a:p>
          <a:p>
            <a:pPr marL="0" marR="0" indent="0" algn="ctr">
              <a:lnSpc>
                <a:spcPct val="110000"/>
              </a:lnSpc>
              <a:spcBef>
                <a:spcPts val="0"/>
              </a:spcBef>
              <a:spcAft>
                <a:spcPts val="700"/>
              </a:spcAft>
            </a:pPr>
            <a:r>
              <a:rPr lang="en-US" sz="1800" kern="1400" dirty="0">
                <a:ln>
                  <a:noFill/>
                </a:ln>
                <a:solidFill>
                  <a:srgbClr val="000080"/>
                </a:solidFill>
                <a:effectLst/>
                <a:latin typeface="Rockwell" panose="02060603020205020403" pitchFamily="18" charset="0"/>
              </a:rPr>
              <a:t> </a:t>
            </a:r>
          </a:p>
          <a:p>
            <a:endParaRPr lang="en-US" dirty="0"/>
          </a:p>
        </p:txBody>
      </p:sp>
      <p:pic>
        <p:nvPicPr>
          <p:cNvPr id="1026" name="Picture 2">
            <a:extLst>
              <a:ext uri="{FF2B5EF4-FFF2-40B4-BE49-F238E27FC236}">
                <a16:creationId xmlns:a16="http://schemas.microsoft.com/office/drawing/2014/main" id="{9235C7BF-1D35-260C-E967-9A94A307C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140" y="1225296"/>
            <a:ext cx="2130425"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spTree>
    <p:extLst>
      <p:ext uri="{BB962C8B-B14F-4D97-AF65-F5344CB8AC3E}">
        <p14:creationId xmlns:p14="http://schemas.microsoft.com/office/powerpoint/2010/main" val="273447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429F-7BFC-D03C-C722-9CBE913612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81F2EA-0448-532D-911B-6303E50C3C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9633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lagpole in front of a house&#10;&#10;Description automatically generated">
            <a:extLst>
              <a:ext uri="{FF2B5EF4-FFF2-40B4-BE49-F238E27FC236}">
                <a16:creationId xmlns:a16="http://schemas.microsoft.com/office/drawing/2014/main" id="{92EB037E-F767-4884-5357-E5C60A7EFF96}"/>
              </a:ext>
            </a:extLst>
          </p:cNvPr>
          <p:cNvPicPr>
            <a:picLocks noChangeAspect="1"/>
          </p:cNvPicPr>
          <p:nvPr/>
        </p:nvPicPr>
        <p:blipFill>
          <a:blip r:embed="rId2">
            <a:alphaModFix amt="50000"/>
          </a:blip>
          <a:stretch>
            <a:fillRect/>
          </a:stretch>
        </p:blipFill>
        <p:spPr>
          <a:xfrm>
            <a:off x="0" y="-1"/>
            <a:ext cx="12344400" cy="6943725"/>
          </a:xfrm>
          <a:prstGeom prst="rect">
            <a:avLst/>
          </a:prstGeom>
        </p:spPr>
      </p:pic>
      <p:sp>
        <p:nvSpPr>
          <p:cNvPr id="2" name="Title 1">
            <a:extLst>
              <a:ext uri="{FF2B5EF4-FFF2-40B4-BE49-F238E27FC236}">
                <a16:creationId xmlns:a16="http://schemas.microsoft.com/office/drawing/2014/main" id="{100F17F7-B26A-8C8A-5841-B68A0086D7EA}"/>
              </a:ext>
            </a:extLst>
          </p:cNvPr>
          <p:cNvSpPr>
            <a:spLocks noGrp="1"/>
          </p:cNvSpPr>
          <p:nvPr>
            <p:ph type="title"/>
          </p:nvPr>
        </p:nvSpPr>
        <p:spPr/>
        <p:txBody>
          <a:bodyPr/>
          <a:lstStyle/>
          <a:p>
            <a:r>
              <a:rPr lang="en-US" dirty="0"/>
              <a:t>Winthrop Council on Aging</a:t>
            </a:r>
          </a:p>
        </p:txBody>
      </p:sp>
      <p:sp>
        <p:nvSpPr>
          <p:cNvPr id="4" name="Text Placeholder 3">
            <a:extLst>
              <a:ext uri="{FF2B5EF4-FFF2-40B4-BE49-F238E27FC236}">
                <a16:creationId xmlns:a16="http://schemas.microsoft.com/office/drawing/2014/main" id="{EE3D4ECE-7138-0D23-BBDB-0E88A46729C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4807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wo people holding each other's hands">
            <a:extLst>
              <a:ext uri="{FF2B5EF4-FFF2-40B4-BE49-F238E27FC236}">
                <a16:creationId xmlns:a16="http://schemas.microsoft.com/office/drawing/2014/main" id="{4D5B77A6-9698-0695-BC16-2A80C696DCF5}"/>
              </a:ext>
            </a:extLst>
          </p:cNvPr>
          <p:cNvPicPr>
            <a:picLocks noChangeAspect="1"/>
          </p:cNvPicPr>
          <p:nvPr/>
        </p:nvPicPr>
        <p:blipFill>
          <a:blip r:embed="rId2"/>
          <a:srcRect l="24662" r="30769" b="-1"/>
          <a:stretch/>
        </p:blipFill>
        <p:spPr>
          <a:xfrm>
            <a:off x="20" y="10"/>
            <a:ext cx="4578952" cy="6857990"/>
          </a:xfrm>
          <a:prstGeom prst="rect">
            <a:avLst/>
          </a:prstGeom>
        </p:spPr>
      </p:pic>
      <p:sp>
        <p:nvSpPr>
          <p:cNvPr id="9" name="Rectangle 8">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56A7DC6-B046-8C06-363B-CCA58ADC90B2}"/>
              </a:ext>
            </a:extLst>
          </p:cNvPr>
          <p:cNvSpPr>
            <a:spLocks noGrp="1"/>
          </p:cNvSpPr>
          <p:nvPr>
            <p:ph type="title"/>
          </p:nvPr>
        </p:nvSpPr>
        <p:spPr>
          <a:xfrm>
            <a:off x="5124206" y="516835"/>
            <a:ext cx="6339840" cy="1666501"/>
          </a:xfrm>
        </p:spPr>
        <p:txBody>
          <a:bodyPr>
            <a:normAutofit/>
          </a:bodyPr>
          <a:lstStyle/>
          <a:p>
            <a:r>
              <a:rPr lang="en-US" sz="4000">
                <a:solidFill>
                  <a:srgbClr val="FFFFFF"/>
                </a:solidFill>
              </a:rPr>
              <a:t>Winthrop Council on Aging</a:t>
            </a:r>
          </a:p>
        </p:txBody>
      </p:sp>
      <p:sp>
        <p:nvSpPr>
          <p:cNvPr id="11" name="Rectangle 10">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D4F83D6-3551-2A25-552A-2CFB3B2770E3}"/>
              </a:ext>
            </a:extLst>
          </p:cNvPr>
          <p:cNvSpPr>
            <a:spLocks noGrp="1"/>
          </p:cNvSpPr>
          <p:nvPr>
            <p:ph idx="1"/>
          </p:nvPr>
        </p:nvSpPr>
        <p:spPr>
          <a:xfrm>
            <a:off x="5124206" y="2236304"/>
            <a:ext cx="6339840" cy="3652667"/>
          </a:xfrm>
        </p:spPr>
        <p:txBody>
          <a:bodyPr>
            <a:normAutofit/>
          </a:bodyPr>
          <a:lstStyle/>
          <a:p>
            <a:r>
              <a:rPr lang="en-US" sz="2800" b="1" dirty="0">
                <a:solidFill>
                  <a:srgbClr val="FFFFFF"/>
                </a:solidFill>
              </a:rPr>
              <a:t>Mission Statement</a:t>
            </a:r>
            <a:endParaRPr lang="en-US" sz="2800" dirty="0">
              <a:solidFill>
                <a:srgbClr val="FFFFFF"/>
              </a:solidFill>
            </a:endParaRPr>
          </a:p>
          <a:p>
            <a:r>
              <a:rPr lang="en-US" sz="2800" dirty="0">
                <a:solidFill>
                  <a:srgbClr val="FFFFFF"/>
                </a:solidFill>
                <a:latin typeface="Open Sans"/>
                <a:ea typeface="Open Sans"/>
                <a:cs typeface="Open Sans"/>
              </a:rPr>
              <a:t>The Council on Aging will encourage and promote, through activities, programs, and services, independence to enhance the quality of life, and the dignity of all seniors who live within the community</a:t>
            </a:r>
            <a:endParaRPr lang="en-US" sz="2800"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150574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60A6F3-58A3-06EF-C21E-A9A4328D3B9D}"/>
              </a:ext>
            </a:extLst>
          </p:cNvPr>
          <p:cNvSpPr>
            <a:spLocks noGrp="1"/>
          </p:cNvSpPr>
          <p:nvPr>
            <p:ph type="title"/>
          </p:nvPr>
        </p:nvSpPr>
        <p:spPr>
          <a:xfrm>
            <a:off x="7594013" y="634946"/>
            <a:ext cx="3690257" cy="1450757"/>
          </a:xfrm>
        </p:spPr>
        <p:txBody>
          <a:bodyPr>
            <a:normAutofit/>
          </a:bodyPr>
          <a:lstStyle/>
          <a:p>
            <a:r>
              <a:rPr lang="en-US" sz="4100" b="1" dirty="0"/>
              <a:t>Programming and Services</a:t>
            </a:r>
          </a:p>
        </p:txBody>
      </p:sp>
      <p:pic>
        <p:nvPicPr>
          <p:cNvPr id="5" name="Picture Placeholder 4" descr="Programs and Activities.jpg">
            <a:extLst>
              <a:ext uri="{FF2B5EF4-FFF2-40B4-BE49-F238E27FC236}">
                <a16:creationId xmlns:a16="http://schemas.microsoft.com/office/drawing/2014/main" id="{292E6212-CA3C-0F04-4D7D-820B37F27029}"/>
              </a:ext>
            </a:extLst>
          </p:cNvPr>
          <p:cNvPicPr>
            <a:picLocks noChangeAspect="1"/>
          </p:cNvPicPr>
          <p:nvPr/>
        </p:nvPicPr>
        <p:blipFill>
          <a:blip r:embed="rId2"/>
          <a:srcRect t="11256" r="3" b="11835"/>
          <a:stretch/>
        </p:blipFill>
        <p:spPr>
          <a:xfrm>
            <a:off x="633999" y="845573"/>
            <a:ext cx="6642619" cy="5108913"/>
          </a:xfrm>
          <a:prstGeom prst="rect">
            <a:avLst/>
          </a:prstGeom>
        </p:spPr>
      </p:pic>
      <p:cxnSp>
        <p:nvCxnSpPr>
          <p:cNvPr id="23" name="Straight Connector 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AA095E-C775-8EBD-B7E1-BC80A6373DA3}"/>
              </a:ext>
            </a:extLst>
          </p:cNvPr>
          <p:cNvSpPr>
            <a:spLocks noGrp="1"/>
          </p:cNvSpPr>
          <p:nvPr>
            <p:ph idx="1"/>
          </p:nvPr>
        </p:nvSpPr>
        <p:spPr>
          <a:xfrm>
            <a:off x="7354529" y="2198925"/>
            <a:ext cx="4195213" cy="3755553"/>
          </a:xfrm>
        </p:spPr>
        <p:txBody>
          <a:bodyPr>
            <a:normAutofit/>
          </a:bodyPr>
          <a:lstStyle/>
          <a:p>
            <a:pPr marL="342900" marR="0" lvl="0" indent="-342900">
              <a:spcBef>
                <a:spcPts val="0"/>
              </a:spcBef>
              <a:spcAft>
                <a:spcPts val="0"/>
              </a:spcAft>
              <a:buFont typeface="Symbol" panose="05050102010706020507" pitchFamily="18" charset="2"/>
              <a:buChar char=""/>
            </a:pPr>
            <a:r>
              <a:rPr lang="en-US" sz="1700" dirty="0">
                <a:effectLst/>
                <a:latin typeface="Open Sans" panose="020B0606030504020204" pitchFamily="34" charset="0"/>
                <a:ea typeface="Open Sans" panose="020B0606030504020204" pitchFamily="34" charset="0"/>
                <a:cs typeface="Open Sans" panose="020B0606030504020204" pitchFamily="34" charset="0"/>
              </a:rPr>
              <a:t>Registered over 15,000 visits to the Senior Center</a:t>
            </a:r>
          </a:p>
          <a:p>
            <a:pPr marL="342900" marR="0" lvl="0" indent="-342900">
              <a:spcBef>
                <a:spcPts val="0"/>
              </a:spcBef>
              <a:spcAft>
                <a:spcPts val="0"/>
              </a:spcAft>
              <a:buFont typeface="Symbol" panose="05050102010706020507" pitchFamily="18" charset="2"/>
              <a:buChar char=""/>
            </a:pPr>
            <a:r>
              <a:rPr lang="en-US" sz="1700" dirty="0">
                <a:effectLst/>
                <a:latin typeface="Open Sans" panose="020B0606030504020204" pitchFamily="34" charset="0"/>
                <a:ea typeface="Open Sans" panose="020B0606030504020204" pitchFamily="34" charset="0"/>
                <a:cs typeface="Open Sans" panose="020B0606030504020204" pitchFamily="34" charset="0"/>
              </a:rPr>
              <a:t>Provided over 4,000 “grab-and-go” lunches and 600 dine-in lunches at the Senior Center</a:t>
            </a:r>
          </a:p>
          <a:p>
            <a:pPr marL="342900" marR="0" lvl="0" indent="-342900">
              <a:spcBef>
                <a:spcPts val="0"/>
              </a:spcBef>
              <a:spcAft>
                <a:spcPts val="0"/>
              </a:spcAft>
              <a:buFont typeface="Symbol" panose="05050102010706020507" pitchFamily="18" charset="2"/>
              <a:buChar char=""/>
            </a:pPr>
            <a:r>
              <a:rPr lang="en-US" sz="1700" dirty="0">
                <a:latin typeface="Open Sans" panose="020B0606030504020204" pitchFamily="34" charset="0"/>
                <a:ea typeface="Open Sans" panose="020B0606030504020204" pitchFamily="34" charset="0"/>
                <a:cs typeface="Open Sans" panose="020B0606030504020204" pitchFamily="34" charset="0"/>
              </a:rPr>
              <a:t>Meals on Wheels delivered over 40,000 meals to Winthrop residents</a:t>
            </a:r>
            <a:endParaRPr lang="en-US" sz="1700"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spcBef>
                <a:spcPts val="0"/>
              </a:spcBef>
              <a:spcAft>
                <a:spcPts val="0"/>
              </a:spcAft>
              <a:buFont typeface="Symbol" panose="05050102010706020507" pitchFamily="18" charset="2"/>
              <a:buChar char=""/>
            </a:pPr>
            <a:r>
              <a:rPr lang="en-US" sz="1700" dirty="0">
                <a:effectLst/>
                <a:latin typeface="Open Sans" panose="020B0606030504020204" pitchFamily="34" charset="0"/>
                <a:ea typeface="Open Sans" panose="020B0606030504020204" pitchFamily="34" charset="0"/>
                <a:cs typeface="Open Sans" panose="020B0606030504020204" pitchFamily="34" charset="0"/>
              </a:rPr>
              <a:t>Provided approximately 2,500 door-to-door rides through the Van Transportation Program</a:t>
            </a:r>
          </a:p>
          <a:p>
            <a:pPr marL="342900" marR="0" lvl="0" indent="-342900">
              <a:spcBef>
                <a:spcPts val="0"/>
              </a:spcBef>
              <a:spcAft>
                <a:spcPts val="0"/>
              </a:spcAft>
              <a:buFont typeface="Symbol" panose="05050102010706020507" pitchFamily="18" charset="2"/>
              <a:buChar char=""/>
            </a:pPr>
            <a:r>
              <a:rPr lang="en-US" sz="1700" dirty="0">
                <a:effectLst/>
                <a:latin typeface="Open Sans" panose="020B0606030504020204" pitchFamily="34" charset="0"/>
                <a:ea typeface="Open Sans" panose="020B0606030504020204" pitchFamily="34" charset="0"/>
                <a:cs typeface="Open Sans" panose="020B0606030504020204" pitchFamily="34" charset="0"/>
              </a:rPr>
              <a:t>Over 550 people participated in day and over-night trips sponsored by the Senior Center</a:t>
            </a:r>
          </a:p>
          <a:p>
            <a:endParaRPr lang="en-US" sz="1700" dirty="0"/>
          </a:p>
        </p:txBody>
      </p:sp>
      <p:sp>
        <p:nvSpPr>
          <p:cNvPr id="25" name="Rectangle 2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268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298D542-F17B-292A-A88B-14DDB0F0A763}"/>
              </a:ext>
            </a:extLst>
          </p:cNvPr>
          <p:cNvSpPr>
            <a:spLocks noGrp="1"/>
          </p:cNvSpPr>
          <p:nvPr>
            <p:ph type="title"/>
          </p:nvPr>
        </p:nvSpPr>
        <p:spPr>
          <a:xfrm>
            <a:off x="492370" y="605896"/>
            <a:ext cx="3084844" cy="5646208"/>
          </a:xfrm>
        </p:spPr>
        <p:txBody>
          <a:bodyPr anchor="ctr">
            <a:normAutofit/>
          </a:bodyPr>
          <a:lstStyle/>
          <a:p>
            <a:pPr algn="ctr"/>
            <a:r>
              <a:rPr lang="en-US" sz="3600" b="1" dirty="0">
                <a:solidFill>
                  <a:srgbClr val="FFFFFF"/>
                </a:solidFill>
              </a:rPr>
              <a:t>Council on Aging Goals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059FB65-E9D2-075C-BC09-453D778AE9CE}"/>
              </a:ext>
            </a:extLst>
          </p:cNvPr>
          <p:cNvSpPr>
            <a:spLocks noGrp="1"/>
          </p:cNvSpPr>
          <p:nvPr>
            <p:ph idx="1"/>
          </p:nvPr>
        </p:nvSpPr>
        <p:spPr>
          <a:xfrm>
            <a:off x="4742016" y="605896"/>
            <a:ext cx="6413663" cy="5646208"/>
          </a:xfrm>
        </p:spPr>
        <p:txBody>
          <a:bodyPr anchor="ctr">
            <a:normAutofit/>
          </a:bodyPr>
          <a:lstStyle/>
          <a:p>
            <a:pPr marL="342900" marR="0" lvl="0" indent="-342900">
              <a:spcBef>
                <a:spcPts val="0"/>
              </a:spcBef>
              <a:spcAft>
                <a:spcPts val="0"/>
              </a:spcAft>
              <a:buFont typeface="Symbol" panose="05050102010706020507" pitchFamily="18" charset="2"/>
              <a:buChar char=""/>
            </a:pPr>
            <a:r>
              <a:rPr lang="en-US" dirty="0"/>
              <a:t>Boost ridership and raise awareness of the Van Transportation Program through targeted outreach and community engagement initiatives</a:t>
            </a:r>
            <a:endParaRPr lang="en-US" dirty="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spcBef>
                <a:spcPts val="0"/>
              </a:spcBef>
              <a:spcAft>
                <a:spcPts val="0"/>
              </a:spcAft>
              <a:buFont typeface="Symbol" panose="05050102010706020507" pitchFamily="18" charset="2"/>
              <a:buChar char=""/>
            </a:pPr>
            <a:r>
              <a:rPr lang="en-US" dirty="0"/>
              <a:t>Expand recruitment efforts to attract additional volunteers for the Friendly Visitor Program and Medical Escort Program</a:t>
            </a:r>
          </a:p>
          <a:p>
            <a:pPr marL="342900" marR="0" lvl="0" indent="-342900">
              <a:spcBef>
                <a:spcPts val="0"/>
              </a:spcBef>
              <a:spcAft>
                <a:spcPts val="0"/>
              </a:spcAft>
              <a:buFont typeface="Symbol" panose="05050102010706020507" pitchFamily="18" charset="2"/>
              <a:buChar char=""/>
            </a:pPr>
            <a:r>
              <a:rPr lang="en-US" dirty="0"/>
              <a:t>Enhance collaboration with WPD and the Suffolk County DA’s Office to deliver comprehensive fraud and scam awareness programs at the Senior Center</a:t>
            </a:r>
          </a:p>
          <a:p>
            <a:pPr marL="342900" marR="0" lvl="0" indent="-342900">
              <a:spcBef>
                <a:spcPts val="0"/>
              </a:spcBef>
              <a:spcAft>
                <a:spcPts val="0"/>
              </a:spcAft>
              <a:buFont typeface="Symbol" panose="05050102010706020507" pitchFamily="18" charset="2"/>
              <a:buChar char=""/>
            </a:pPr>
            <a:r>
              <a:rPr lang="en-US" dirty="0"/>
              <a:t>Explore opportunities to incorporate intergenerational programming into our activity schedule, fostering connections between different age groups</a:t>
            </a:r>
          </a:p>
          <a:p>
            <a:endParaRPr lang="en-US" dirty="0"/>
          </a:p>
        </p:txBody>
      </p:sp>
    </p:spTree>
    <p:extLst>
      <p:ext uri="{BB962C8B-B14F-4D97-AF65-F5344CB8AC3E}">
        <p14:creationId xmlns:p14="http://schemas.microsoft.com/office/powerpoint/2010/main" val="134979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ign in the grass&#10;&#10;Description automatically generated">
            <a:extLst>
              <a:ext uri="{FF2B5EF4-FFF2-40B4-BE49-F238E27FC236}">
                <a16:creationId xmlns:a16="http://schemas.microsoft.com/office/drawing/2014/main" id="{DDFD4A2D-FC35-7D4B-2E75-0D61211CDF42}"/>
              </a:ext>
            </a:extLst>
          </p:cNvPr>
          <p:cNvPicPr>
            <a:picLocks noChangeAspect="1"/>
          </p:cNvPicPr>
          <p:nvPr/>
        </p:nvPicPr>
        <p:blipFill>
          <a:blip r:embed="rId2">
            <a:alphaModFix amt="35000"/>
          </a:blip>
          <a:stretch>
            <a:fillRect/>
          </a:stretch>
        </p:blipFill>
        <p:spPr>
          <a:xfrm>
            <a:off x="0" y="-609600"/>
            <a:ext cx="12268200" cy="9846184"/>
          </a:xfrm>
          <a:prstGeom prst="rect">
            <a:avLst/>
          </a:prstGeom>
        </p:spPr>
      </p:pic>
      <p:sp>
        <p:nvSpPr>
          <p:cNvPr id="2" name="Title 1">
            <a:extLst>
              <a:ext uri="{FF2B5EF4-FFF2-40B4-BE49-F238E27FC236}">
                <a16:creationId xmlns:a16="http://schemas.microsoft.com/office/drawing/2014/main" id="{6D4B26C5-69E3-84B6-AB75-04243594B7C1}"/>
              </a:ext>
            </a:extLst>
          </p:cNvPr>
          <p:cNvSpPr>
            <a:spLocks noGrp="1"/>
          </p:cNvSpPr>
          <p:nvPr>
            <p:ph type="title"/>
          </p:nvPr>
        </p:nvSpPr>
        <p:spPr/>
        <p:txBody>
          <a:bodyPr/>
          <a:lstStyle/>
          <a:p>
            <a:r>
              <a:rPr lang="en-US" dirty="0"/>
              <a:t>Winthrop Public Library</a:t>
            </a:r>
          </a:p>
        </p:txBody>
      </p:sp>
    </p:spTree>
    <p:extLst>
      <p:ext uri="{BB962C8B-B14F-4D97-AF65-F5344CB8AC3E}">
        <p14:creationId xmlns:p14="http://schemas.microsoft.com/office/powerpoint/2010/main" val="275965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959025565"/>
              </p:ext>
            </p:extLst>
          </p:nvPr>
        </p:nvGraphicFramePr>
        <p:xfrm>
          <a:off x="781049" y="320282"/>
          <a:ext cx="5876925" cy="45480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327630219"/>
              </p:ext>
            </p:extLst>
          </p:nvPr>
        </p:nvGraphicFramePr>
        <p:xfrm>
          <a:off x="6307138" y="320282"/>
          <a:ext cx="4970462" cy="437025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1097280" y="5074920"/>
            <a:ext cx="10113264" cy="822960"/>
          </a:xfrm>
        </p:spPr>
        <p:txBody>
          <a:bodyPr/>
          <a:lstStyle/>
          <a:p>
            <a:r>
              <a:rPr lang="en-US" dirty="0"/>
              <a:t>Physical and Digital Content</a:t>
            </a:r>
          </a:p>
        </p:txBody>
      </p:sp>
    </p:spTree>
    <p:extLst>
      <p:ext uri="{BB962C8B-B14F-4D97-AF65-F5344CB8AC3E}">
        <p14:creationId xmlns:p14="http://schemas.microsoft.com/office/powerpoint/2010/main" val="64745131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3787</TotalTime>
  <Words>736</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Calibri Light</vt:lpstr>
      <vt:lpstr>Open Sans</vt:lpstr>
      <vt:lpstr>Rockwell</vt:lpstr>
      <vt:lpstr>Symbol</vt:lpstr>
      <vt:lpstr>Retrospect</vt:lpstr>
      <vt:lpstr>Town of Winthrop  2024 Fall Forum</vt:lpstr>
      <vt:lpstr>PowerPoint Presentation</vt:lpstr>
      <vt:lpstr>PowerPoint Presentation</vt:lpstr>
      <vt:lpstr>Winthrop Council on Aging</vt:lpstr>
      <vt:lpstr>Winthrop Council on Aging</vt:lpstr>
      <vt:lpstr>Programming and Services</vt:lpstr>
      <vt:lpstr>Council on Aging Goals</vt:lpstr>
      <vt:lpstr>Winthrop Public Library</vt:lpstr>
      <vt:lpstr>Physical and Digital Content</vt:lpstr>
      <vt:lpstr>LIBBY</vt:lpstr>
      <vt:lpstr>Business &amp; Technology</vt:lpstr>
      <vt:lpstr>Streaming Video</vt:lpstr>
      <vt:lpstr>Adult Programming</vt:lpstr>
      <vt:lpstr>PowerPoint Presentation</vt:lpstr>
      <vt:lpstr>PowerPoint Presentation</vt:lpstr>
      <vt:lpstr>PowerPoint Presentation</vt:lpstr>
      <vt:lpstr>Town of Winthrop Veterans Services </vt:lpstr>
      <vt:lpstr>Winthrop Veteran Services</vt:lpstr>
      <vt:lpstr>2024 Dedications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Fall Forum</dc:title>
  <dc:creator>Austin Faison</dc:creator>
  <cp:lastModifiedBy>Laurisa Wojcik</cp:lastModifiedBy>
  <cp:revision>52</cp:revision>
  <cp:lastPrinted>2022-10-17T20:11:18Z</cp:lastPrinted>
  <dcterms:created xsi:type="dcterms:W3CDTF">2020-11-24T15:53:10Z</dcterms:created>
  <dcterms:modified xsi:type="dcterms:W3CDTF">2024-10-15T21:31:26Z</dcterms:modified>
</cp:coreProperties>
</file>