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7102475" cy="9369425"/>
  <p:embeddedFontLst>
    <p:embeddedFont>
      <p:font typeface="Montserra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7739" cy="468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092" y="0"/>
            <a:ext cx="3077739" cy="468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99328"/>
            <a:ext cx="3077739" cy="46847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9870c12bb_0_0:notes"/>
          <p:cNvSpPr/>
          <p:nvPr>
            <p:ph idx="2" type="sldImg"/>
          </p:nvPr>
        </p:nvSpPr>
        <p:spPr>
          <a:xfrm>
            <a:off x="1209675" y="703263"/>
            <a:ext cx="4683000" cy="351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c9870c12bb_0_0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2c9870c12bb_0_0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9870c12bb_0_8:notes"/>
          <p:cNvSpPr/>
          <p:nvPr>
            <p:ph idx="2" type="sldImg"/>
          </p:nvPr>
        </p:nvSpPr>
        <p:spPr>
          <a:xfrm>
            <a:off x="1209675" y="703263"/>
            <a:ext cx="4683000" cy="351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2c9870c12bb_0_8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2c9870c12bb_0_8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9870c12bb_0_16:notes"/>
          <p:cNvSpPr/>
          <p:nvPr>
            <p:ph idx="2" type="sldImg"/>
          </p:nvPr>
        </p:nvSpPr>
        <p:spPr>
          <a:xfrm>
            <a:off x="1209675" y="703263"/>
            <a:ext cx="4683000" cy="351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c9870c12bb_0_16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2c9870c12bb_0_16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9870c12bb_0_24:notes"/>
          <p:cNvSpPr/>
          <p:nvPr>
            <p:ph idx="2" type="sldImg"/>
          </p:nvPr>
        </p:nvSpPr>
        <p:spPr>
          <a:xfrm>
            <a:off x="1209675" y="703263"/>
            <a:ext cx="4683000" cy="351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2c9870c12bb_0_24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2c9870c12bb_0_24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9870c12bb_0_71:notes"/>
          <p:cNvSpPr/>
          <p:nvPr>
            <p:ph idx="2" type="sldImg"/>
          </p:nvPr>
        </p:nvSpPr>
        <p:spPr>
          <a:xfrm>
            <a:off x="1209675" y="703263"/>
            <a:ext cx="4683000" cy="351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2c9870c12bb_0_71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2c9870c12bb_0_71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9870c12bb_0_47:notes"/>
          <p:cNvSpPr/>
          <p:nvPr>
            <p:ph idx="2" type="sldImg"/>
          </p:nvPr>
        </p:nvSpPr>
        <p:spPr>
          <a:xfrm>
            <a:off x="1209675" y="703263"/>
            <a:ext cx="4683000" cy="351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2c9870c12bb_0_47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2c9870c12bb_0_47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97234355e_0_53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g2c97234355e_0_53:notes"/>
          <p:cNvSpPr/>
          <p:nvPr>
            <p:ph idx="2" type="sldImg"/>
          </p:nvPr>
        </p:nvSpPr>
        <p:spPr>
          <a:xfrm>
            <a:off x="1209675" y="703263"/>
            <a:ext cx="4683000" cy="351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9870c12bb_0_88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g2c9870c12bb_0_88:notes"/>
          <p:cNvSpPr/>
          <p:nvPr>
            <p:ph idx="2" type="sldImg"/>
          </p:nvPr>
        </p:nvSpPr>
        <p:spPr>
          <a:xfrm>
            <a:off x="1209675" y="703263"/>
            <a:ext cx="4683000" cy="351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9870c12bb_0_80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g2c9870c12bb_0_80:notes"/>
          <p:cNvSpPr/>
          <p:nvPr>
            <p:ph idx="2" type="sldImg"/>
          </p:nvPr>
        </p:nvSpPr>
        <p:spPr>
          <a:xfrm>
            <a:off x="1209675" y="703263"/>
            <a:ext cx="4683000" cy="351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6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9870c12bb_0_37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2c9870c12bb_0_37:notes"/>
          <p:cNvSpPr/>
          <p:nvPr>
            <p:ph idx="2" type="sldImg"/>
          </p:nvPr>
        </p:nvSpPr>
        <p:spPr>
          <a:xfrm>
            <a:off x="1209675" y="703263"/>
            <a:ext cx="4683000" cy="351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209675" y="703263"/>
            <a:ext cx="4683125" cy="3513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e0cf244fb_0_0:notes"/>
          <p:cNvSpPr/>
          <p:nvPr>
            <p:ph idx="2" type="sldImg"/>
          </p:nvPr>
        </p:nvSpPr>
        <p:spPr>
          <a:xfrm>
            <a:off x="1209675" y="703263"/>
            <a:ext cx="4683000" cy="3513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30e0cf244fb_0_0:notes"/>
          <p:cNvSpPr txBox="1"/>
          <p:nvPr>
            <p:ph idx="1" type="body"/>
          </p:nvPr>
        </p:nvSpPr>
        <p:spPr>
          <a:xfrm>
            <a:off x="710248" y="4450477"/>
            <a:ext cx="5682000" cy="4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g30e0cf244fb_0_0:notes"/>
          <p:cNvSpPr txBox="1"/>
          <p:nvPr>
            <p:ph idx="12" type="sldNum"/>
          </p:nvPr>
        </p:nvSpPr>
        <p:spPr>
          <a:xfrm>
            <a:off x="4023092" y="8899328"/>
            <a:ext cx="30777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050" lIns="94100" spcFirstLastPara="1" rIns="94100" wrap="square" tIns="47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457200" y="6845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0325B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1032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0325B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1032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325B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1032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0325B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032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325B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032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325B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10325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325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0325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325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0325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325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0325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325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0325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346034" y="62891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413275" y="747225"/>
            <a:ext cx="8228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D83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63D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371600" y="30168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63D83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63D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722325" y="1896700"/>
            <a:ext cx="7772400" cy="25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Massachusetts">
  <p:cSld name="SECTION_HEADER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549525" y="1315975"/>
            <a:ext cx="37299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59C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2D65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549525" y="3003250"/>
            <a:ext cx="35805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23910" r="31851" t="11260"/>
          <a:stretch/>
        </p:blipFill>
        <p:spPr>
          <a:xfrm>
            <a:off x="5098950" y="746400"/>
            <a:ext cx="4045050" cy="6145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New Hampshire">
  <p:cSld name="SECTION_HEADER_1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549525" y="1315975"/>
            <a:ext cx="37299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59C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2D65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549525" y="3003250"/>
            <a:ext cx="35805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2">
            <a:alphaModFix/>
          </a:blip>
          <a:srcRect b="931" l="9787" r="54828" t="11116"/>
          <a:stretch/>
        </p:blipFill>
        <p:spPr>
          <a:xfrm>
            <a:off x="4989075" y="746400"/>
            <a:ext cx="4196002" cy="60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346034" y="62891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Rhode Island">
  <p:cSld name="SECTION_HEADER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549525" y="1315975"/>
            <a:ext cx="37299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59C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2D65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549525" y="3003250"/>
            <a:ext cx="35805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b="14623" l="26604" r="34817" t="0"/>
          <a:stretch/>
        </p:blipFill>
        <p:spPr>
          <a:xfrm>
            <a:off x="4967175" y="740050"/>
            <a:ext cx="4176823" cy="616144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346034" y="62891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457200" y="693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457200" y="16764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648200" y="16764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346034" y="62891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576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457200" y="76070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346034" y="62891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5850" y="6289100"/>
            <a:ext cx="9155700" cy="453600"/>
          </a:xfrm>
          <a:prstGeom prst="rect">
            <a:avLst/>
          </a:prstGeom>
          <a:solidFill>
            <a:srgbClr val="133552"/>
          </a:solidFill>
          <a:ln cap="flat" cmpd="sng" w="9525">
            <a:solidFill>
              <a:srgbClr val="2C3B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WinthropCommunityElectricity.com</a:t>
            </a:r>
            <a:endParaRPr i="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-5850" y="115200"/>
            <a:ext cx="9155700" cy="981600"/>
          </a:xfrm>
          <a:prstGeom prst="rect">
            <a:avLst/>
          </a:prstGeom>
          <a:solidFill>
            <a:srgbClr val="133552"/>
          </a:solidFill>
          <a:ln cap="flat" cmpd="sng" w="9525">
            <a:solidFill>
              <a:srgbClr val="2C3B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346034" y="62891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11600" y="0"/>
            <a:ext cx="9155700" cy="115200"/>
          </a:xfrm>
          <a:prstGeom prst="rect">
            <a:avLst/>
          </a:prstGeom>
          <a:solidFill>
            <a:srgbClr val="4D7593"/>
          </a:solidFill>
          <a:ln cap="flat" cmpd="sng" w="9525">
            <a:solidFill>
              <a:srgbClr val="4D75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-5850" y="6742800"/>
            <a:ext cx="9155700" cy="115200"/>
          </a:xfrm>
          <a:prstGeom prst="rect">
            <a:avLst/>
          </a:prstGeom>
          <a:solidFill>
            <a:srgbClr val="4D7593"/>
          </a:solidFill>
          <a:ln cap="flat" cmpd="sng" w="9525">
            <a:solidFill>
              <a:srgbClr val="4D75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43888" y="115200"/>
            <a:ext cx="950400" cy="981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1">
            <a:alphaModFix/>
          </a:blip>
          <a:srcRect b="0" l="4504" r="4495" t="0"/>
          <a:stretch/>
        </p:blipFill>
        <p:spPr>
          <a:xfrm>
            <a:off x="-11600" y="59700"/>
            <a:ext cx="1172300" cy="11723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/>
        </p:nvSpPr>
        <p:spPr>
          <a:xfrm>
            <a:off x="292800" y="2368025"/>
            <a:ext cx="85584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4000"/>
              <a:buFont typeface="Calibri"/>
              <a:buNone/>
            </a:pPr>
            <a:r>
              <a:rPr b="1" lang="en-US" sz="4400">
                <a:solidFill>
                  <a:srgbClr val="133552"/>
                </a:solidFill>
                <a:latin typeface="Montserrat"/>
                <a:ea typeface="Montserrat"/>
                <a:cs typeface="Montserrat"/>
                <a:sym typeface="Montserrat"/>
              </a:rPr>
              <a:t>Winthrop</a:t>
            </a:r>
            <a:endParaRPr>
              <a:solidFill>
                <a:srgbClr val="13355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4000"/>
              <a:buFont typeface="Calibri"/>
              <a:buNone/>
            </a:pPr>
            <a:r>
              <a:rPr b="1" i="0" lang="en-US" sz="4400" u="none" cap="none" strike="noStrike">
                <a:solidFill>
                  <a:srgbClr val="133552"/>
                </a:solidFill>
                <a:latin typeface="Montserrat"/>
                <a:ea typeface="Montserrat"/>
                <a:cs typeface="Montserrat"/>
                <a:sym typeface="Montserrat"/>
              </a:rPr>
              <a:t>Community Electricity</a:t>
            </a:r>
            <a:endParaRPr>
              <a:solidFill>
                <a:srgbClr val="13355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4000"/>
              <a:buFont typeface="Calibri"/>
              <a:buNone/>
            </a:pPr>
            <a:r>
              <a:t/>
            </a:r>
            <a:endParaRPr b="1" sz="4000">
              <a:solidFill>
                <a:srgbClr val="10325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10325B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b="1" sz="4000">
              <a:solidFill>
                <a:srgbClr val="1032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/>
          <p:nvPr/>
        </p:nvSpPr>
        <p:spPr>
          <a:xfrm>
            <a:off x="431700" y="4072925"/>
            <a:ext cx="85584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4000"/>
              <a:buFont typeface="Calibri"/>
              <a:buNone/>
            </a:pPr>
            <a:r>
              <a:rPr lang="en-US" sz="28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December 2, 2024</a:t>
            </a:r>
            <a:endParaRPr sz="2800">
              <a:solidFill>
                <a:srgbClr val="888888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4000"/>
              <a:buFont typeface="Calibri"/>
              <a:buNone/>
            </a:pPr>
            <a:r>
              <a:t/>
            </a:r>
            <a:endParaRPr b="1"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b="1" sz="4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298700" y="2649600"/>
            <a:ext cx="29931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solidFill>
                  <a:srgbClr val="133552"/>
                </a:solidFill>
                <a:latin typeface="Montserrat"/>
                <a:ea typeface="Montserrat"/>
                <a:cs typeface="Montserrat"/>
                <a:sym typeface="Montserrat"/>
              </a:rPr>
              <a:t>Customers on Basic Service</a:t>
            </a:r>
            <a:endParaRPr sz="3100">
              <a:solidFill>
                <a:srgbClr val="1335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lang="en-US" sz="3100">
                <a:solidFill>
                  <a:srgbClr val="133552"/>
                </a:solidFill>
                <a:latin typeface="Montserrat"/>
                <a:ea typeface="Montserrat"/>
                <a:cs typeface="Montserrat"/>
                <a:sym typeface="Montserrat"/>
              </a:rPr>
              <a:t>(1 of 3) </a:t>
            </a:r>
            <a:endParaRPr b="0" sz="3100">
              <a:solidFill>
                <a:srgbClr val="1335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3231575" y="1333425"/>
            <a:ext cx="57375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33552"/>
              </a:buClr>
              <a:buSzPts val="2400"/>
              <a:buChar char="•"/>
            </a:pPr>
            <a:r>
              <a:rPr lang="en-US" sz="2400">
                <a:solidFill>
                  <a:srgbClr val="133552"/>
                </a:solidFill>
              </a:rPr>
              <a:t>Anyone using </a:t>
            </a:r>
            <a:r>
              <a:rPr lang="en-US" sz="2400">
                <a:solidFill>
                  <a:srgbClr val="133552"/>
                </a:solidFill>
              </a:rPr>
              <a:t>National Grid</a:t>
            </a:r>
            <a:r>
              <a:rPr lang="en-US" sz="2400">
                <a:solidFill>
                  <a:srgbClr val="133552"/>
                </a:solidFill>
              </a:rPr>
              <a:t> Basic Service is eligible to be automatically enrolled in the </a:t>
            </a:r>
            <a:r>
              <a:rPr lang="en-US" sz="2400" u="sng">
                <a:solidFill>
                  <a:srgbClr val="133552"/>
                </a:solidFill>
              </a:rPr>
              <a:t>Winthrop </a:t>
            </a:r>
            <a:r>
              <a:rPr lang="en-US" sz="2400" u="sng">
                <a:solidFill>
                  <a:srgbClr val="133552"/>
                </a:solidFill>
              </a:rPr>
              <a:t>Standard </a:t>
            </a:r>
            <a:r>
              <a:rPr lang="en-US" sz="2400">
                <a:solidFill>
                  <a:srgbClr val="133552"/>
                </a:solidFill>
              </a:rPr>
              <a:t>as of their January meter read.</a:t>
            </a:r>
            <a:endParaRPr sz="2400">
              <a:solidFill>
                <a:srgbClr val="133552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3552"/>
              </a:buClr>
              <a:buSzPts val="2400"/>
              <a:buChar char="•"/>
            </a:pPr>
            <a:r>
              <a:rPr lang="en-US" sz="2400">
                <a:solidFill>
                  <a:srgbClr val="133552"/>
                </a:solidFill>
              </a:rPr>
              <a:t>These customers </a:t>
            </a:r>
            <a:r>
              <a:rPr lang="en-US" sz="2400">
                <a:solidFill>
                  <a:srgbClr val="133552"/>
                </a:solidFill>
              </a:rPr>
              <a:t>received</a:t>
            </a:r>
            <a:r>
              <a:rPr lang="en-US" sz="2400">
                <a:solidFill>
                  <a:srgbClr val="133552"/>
                </a:solidFill>
              </a:rPr>
              <a:t> a notification letter in Mid-November, explaining their options. </a:t>
            </a:r>
            <a:endParaRPr sz="2400">
              <a:solidFill>
                <a:srgbClr val="133552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1000"/>
              </a:spcAft>
              <a:buClr>
                <a:srgbClr val="133552"/>
              </a:buClr>
              <a:buSzPts val="2400"/>
              <a:buChar char="•"/>
            </a:pPr>
            <a:r>
              <a:rPr lang="en-US" sz="2400">
                <a:solidFill>
                  <a:srgbClr val="133552"/>
                </a:solidFill>
              </a:rPr>
              <a:t>If an eligible customer takes no action, they will be enrolled in Winthrop Standard starting in January.</a:t>
            </a:r>
            <a:endParaRPr sz="2400">
              <a:solidFill>
                <a:srgbClr val="133552"/>
              </a:solidFill>
            </a:endParaRPr>
          </a:p>
        </p:txBody>
      </p:sp>
      <p:cxnSp>
        <p:nvCxnSpPr>
          <p:cNvPr id="144" name="Google Shape;144;p21"/>
          <p:cNvCxnSpPr/>
          <p:nvPr/>
        </p:nvCxnSpPr>
        <p:spPr>
          <a:xfrm>
            <a:off x="3007452" y="1568817"/>
            <a:ext cx="0" cy="4567800"/>
          </a:xfrm>
          <a:prstGeom prst="straightConnector1">
            <a:avLst/>
          </a:prstGeom>
          <a:noFill/>
          <a:ln cap="flat" cmpd="sng" w="38100">
            <a:solidFill>
              <a:srgbClr val="4D759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3657600" y="1333425"/>
            <a:ext cx="5187600" cy="4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33552"/>
                </a:solidFill>
              </a:rPr>
              <a:t>If </a:t>
            </a:r>
            <a:r>
              <a:rPr lang="en-US" sz="2400">
                <a:solidFill>
                  <a:srgbClr val="133552"/>
                </a:solidFill>
              </a:rPr>
              <a:t>eligible</a:t>
            </a:r>
            <a:r>
              <a:rPr lang="en-US" sz="2400">
                <a:solidFill>
                  <a:srgbClr val="133552"/>
                </a:solidFill>
              </a:rPr>
              <a:t> for </a:t>
            </a:r>
            <a:r>
              <a:rPr lang="en-US" sz="2400">
                <a:solidFill>
                  <a:srgbClr val="133552"/>
                </a:solidFill>
              </a:rPr>
              <a:t>automatic enrollment:</a:t>
            </a:r>
            <a:endParaRPr sz="2400">
              <a:solidFill>
                <a:srgbClr val="133552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33552"/>
              </a:buClr>
              <a:buSzPts val="2400"/>
              <a:buChar char="•"/>
            </a:pPr>
            <a:r>
              <a:rPr lang="en-US" sz="2400">
                <a:solidFill>
                  <a:srgbClr val="133552"/>
                </a:solidFill>
              </a:rPr>
              <a:t>Dec 14: deadline to opt-out before the program starts.</a:t>
            </a:r>
            <a:endParaRPr sz="2400">
              <a:solidFill>
                <a:srgbClr val="133552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3552"/>
              </a:buClr>
              <a:buSzPts val="2400"/>
              <a:buChar char="•"/>
            </a:pPr>
            <a:r>
              <a:rPr lang="en-US" sz="2400">
                <a:solidFill>
                  <a:srgbClr val="133552"/>
                </a:solidFill>
              </a:rPr>
              <a:t>You may opt-out at any time after Dec 14, and you will be returned to </a:t>
            </a:r>
            <a:r>
              <a:rPr lang="en-US" sz="2400">
                <a:solidFill>
                  <a:srgbClr val="133552"/>
                </a:solidFill>
              </a:rPr>
              <a:t>National Grid</a:t>
            </a:r>
            <a:r>
              <a:rPr lang="en-US" sz="2400">
                <a:solidFill>
                  <a:srgbClr val="133552"/>
                </a:solidFill>
              </a:rPr>
              <a:t> Basic Service supply on your next meter read.</a:t>
            </a:r>
            <a:endParaRPr sz="2400">
              <a:solidFill>
                <a:srgbClr val="133552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1000"/>
              </a:spcAft>
              <a:buClr>
                <a:srgbClr val="133552"/>
              </a:buClr>
              <a:buSzPts val="2400"/>
              <a:buChar char="•"/>
            </a:pPr>
            <a:r>
              <a:rPr lang="en-US" sz="2400">
                <a:solidFill>
                  <a:srgbClr val="133552"/>
                </a:solidFill>
              </a:rPr>
              <a:t>There is never any penalty or fee to opt out of the program.</a:t>
            </a:r>
            <a:endParaRPr sz="2400">
              <a:solidFill>
                <a:srgbClr val="133552"/>
              </a:solidFill>
            </a:endParaRPr>
          </a:p>
        </p:txBody>
      </p:sp>
      <p:cxnSp>
        <p:nvCxnSpPr>
          <p:cNvPr id="152" name="Google Shape;152;p22"/>
          <p:cNvCxnSpPr/>
          <p:nvPr/>
        </p:nvCxnSpPr>
        <p:spPr>
          <a:xfrm>
            <a:off x="3182952" y="1514917"/>
            <a:ext cx="0" cy="4567800"/>
          </a:xfrm>
          <a:prstGeom prst="straightConnector1">
            <a:avLst/>
          </a:prstGeom>
          <a:noFill/>
          <a:ln cap="flat" cmpd="sng" w="38100">
            <a:solidFill>
              <a:srgbClr val="4D759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22"/>
          <p:cNvSpPr txBox="1"/>
          <p:nvPr>
            <p:ph type="title"/>
          </p:nvPr>
        </p:nvSpPr>
        <p:spPr>
          <a:xfrm>
            <a:off x="298700" y="2649600"/>
            <a:ext cx="29931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solidFill>
                  <a:srgbClr val="133552"/>
                </a:solidFill>
                <a:latin typeface="Montserrat"/>
                <a:ea typeface="Montserrat"/>
                <a:cs typeface="Montserrat"/>
                <a:sym typeface="Montserrat"/>
              </a:rPr>
              <a:t>Customers on Basic Service</a:t>
            </a:r>
            <a:endParaRPr sz="3100">
              <a:solidFill>
                <a:srgbClr val="1335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lang="en-US" sz="3100">
                <a:solidFill>
                  <a:srgbClr val="133552"/>
                </a:solidFill>
                <a:latin typeface="Montserrat"/>
                <a:ea typeface="Montserrat"/>
                <a:cs typeface="Montserrat"/>
                <a:sym typeface="Montserrat"/>
              </a:rPr>
              <a:t>(2 of 3) </a:t>
            </a:r>
            <a:endParaRPr b="0" sz="3100">
              <a:solidFill>
                <a:srgbClr val="1335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291800" y="1333425"/>
            <a:ext cx="5973000" cy="48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33552"/>
                </a:solidFill>
              </a:rPr>
              <a:t>To Choose a different Winthrop option:</a:t>
            </a:r>
            <a:endParaRPr b="1" sz="2400">
              <a:solidFill>
                <a:srgbClr val="133552"/>
              </a:solidFill>
            </a:endParaRPr>
          </a:p>
          <a:p>
            <a:pPr indent="0" lvl="0" marL="28575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33552"/>
                </a:solidFill>
              </a:rPr>
              <a:t>Fill out the online form at WinthropCommunityElectricity.com </a:t>
            </a:r>
            <a:r>
              <a:rPr lang="en-US" sz="2400" u="sng">
                <a:solidFill>
                  <a:srgbClr val="133552"/>
                </a:solidFill>
              </a:rPr>
              <a:t>OR</a:t>
            </a:r>
            <a:r>
              <a:rPr lang="en-US" sz="2400">
                <a:solidFill>
                  <a:srgbClr val="133552"/>
                </a:solidFill>
              </a:rPr>
              <a:t> call our supplier, Direct Energy, at (866) 968-8065</a:t>
            </a:r>
            <a:endParaRPr b="1" sz="2400">
              <a:solidFill>
                <a:srgbClr val="13355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33552"/>
                </a:solidFill>
              </a:rPr>
              <a:t>To Opt Out of the Winthrop Program: </a:t>
            </a:r>
            <a:endParaRPr b="1" sz="2400">
              <a:solidFill>
                <a:srgbClr val="133552"/>
              </a:solidFill>
            </a:endParaRPr>
          </a:p>
          <a:p>
            <a:pPr indent="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33552"/>
                </a:solidFill>
              </a:rPr>
              <a:t>Return the postage paid card in your </a:t>
            </a:r>
            <a:r>
              <a:rPr lang="en-US" sz="2400">
                <a:solidFill>
                  <a:srgbClr val="133552"/>
                </a:solidFill>
              </a:rPr>
              <a:t>notification</a:t>
            </a:r>
            <a:r>
              <a:rPr lang="en-US" sz="2400">
                <a:solidFill>
                  <a:srgbClr val="133552"/>
                </a:solidFill>
              </a:rPr>
              <a:t> letter </a:t>
            </a:r>
            <a:r>
              <a:rPr lang="en-US" sz="2400" u="sng">
                <a:solidFill>
                  <a:srgbClr val="133552"/>
                </a:solidFill>
              </a:rPr>
              <a:t>OR</a:t>
            </a:r>
            <a:r>
              <a:rPr lang="en-US" sz="2400">
                <a:solidFill>
                  <a:srgbClr val="133552"/>
                </a:solidFill>
              </a:rPr>
              <a:t> fill out the online form at WinthropC</a:t>
            </a:r>
            <a:r>
              <a:rPr lang="en-US" sz="2400">
                <a:solidFill>
                  <a:srgbClr val="133552"/>
                </a:solidFill>
              </a:rPr>
              <a:t>ommunityElectricity.com</a:t>
            </a:r>
            <a:r>
              <a:rPr lang="en-US" sz="2400">
                <a:solidFill>
                  <a:srgbClr val="133552"/>
                </a:solidFill>
              </a:rPr>
              <a:t> </a:t>
            </a:r>
            <a:r>
              <a:rPr lang="en-US" sz="2400" u="sng">
                <a:solidFill>
                  <a:srgbClr val="133552"/>
                </a:solidFill>
              </a:rPr>
              <a:t>OR</a:t>
            </a:r>
            <a:r>
              <a:rPr lang="en-US" sz="2400">
                <a:solidFill>
                  <a:srgbClr val="133552"/>
                </a:solidFill>
              </a:rPr>
              <a:t> call our supplier, Direct Energy, at (866) 968-8065</a:t>
            </a:r>
            <a:endParaRPr sz="2500">
              <a:solidFill>
                <a:srgbClr val="133552"/>
              </a:solidFill>
            </a:endParaRPr>
          </a:p>
        </p:txBody>
      </p:sp>
      <p:cxnSp>
        <p:nvCxnSpPr>
          <p:cNvPr id="161" name="Google Shape;161;p23"/>
          <p:cNvCxnSpPr/>
          <p:nvPr/>
        </p:nvCxnSpPr>
        <p:spPr>
          <a:xfrm>
            <a:off x="3169452" y="1514917"/>
            <a:ext cx="0" cy="4567800"/>
          </a:xfrm>
          <a:prstGeom prst="straightConnector1">
            <a:avLst/>
          </a:prstGeom>
          <a:noFill/>
          <a:ln cap="flat" cmpd="sng" w="38100">
            <a:solidFill>
              <a:srgbClr val="4D759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3"/>
          <p:cNvSpPr txBox="1"/>
          <p:nvPr>
            <p:ph type="title"/>
          </p:nvPr>
        </p:nvSpPr>
        <p:spPr>
          <a:xfrm>
            <a:off x="298700" y="2649600"/>
            <a:ext cx="29931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solidFill>
                  <a:srgbClr val="133552"/>
                </a:solidFill>
                <a:latin typeface="Montserrat"/>
                <a:ea typeface="Montserrat"/>
                <a:cs typeface="Montserrat"/>
                <a:sym typeface="Montserrat"/>
              </a:rPr>
              <a:t>Customers on Basic Service</a:t>
            </a:r>
            <a:endParaRPr sz="3100">
              <a:solidFill>
                <a:srgbClr val="13355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lang="en-US" sz="3100">
                <a:solidFill>
                  <a:srgbClr val="133552"/>
                </a:solidFill>
                <a:latin typeface="Montserrat"/>
                <a:ea typeface="Montserrat"/>
                <a:cs typeface="Montserrat"/>
                <a:sym typeface="Montserrat"/>
              </a:rPr>
              <a:t>(3 of 3) </a:t>
            </a:r>
            <a:endParaRPr b="0" sz="3100">
              <a:solidFill>
                <a:srgbClr val="1335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3657600" y="1333425"/>
            <a:ext cx="5187600" cy="4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33552"/>
                </a:solidFill>
              </a:rPr>
              <a:t>Anyone </a:t>
            </a:r>
            <a:r>
              <a:rPr lang="en-US" sz="2400">
                <a:solidFill>
                  <a:srgbClr val="133552"/>
                </a:solidFill>
              </a:rPr>
              <a:t>currently using their own supplier will not receive the notification letter and will not be automatically enrolled. </a:t>
            </a:r>
            <a:endParaRPr sz="2400">
              <a:solidFill>
                <a:srgbClr val="133552"/>
              </a:solidFill>
            </a:endParaRPr>
          </a:p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33552"/>
              </a:solidFill>
            </a:endParaRPr>
          </a:p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33552"/>
                </a:solidFill>
              </a:rPr>
              <a:t>These customers can voluntarily join the program, but should check with their current supplier in case their current supplier charges penalties or early termination fees.</a:t>
            </a:r>
            <a:endParaRPr b="1" sz="2400">
              <a:solidFill>
                <a:srgbClr val="133552"/>
              </a:solidFill>
            </a:endParaRPr>
          </a:p>
        </p:txBody>
      </p:sp>
      <p:cxnSp>
        <p:nvCxnSpPr>
          <p:cNvPr id="170" name="Google Shape;170;p24"/>
          <p:cNvCxnSpPr/>
          <p:nvPr/>
        </p:nvCxnSpPr>
        <p:spPr>
          <a:xfrm>
            <a:off x="3520452" y="1514817"/>
            <a:ext cx="0" cy="4567800"/>
          </a:xfrm>
          <a:prstGeom prst="straightConnector1">
            <a:avLst/>
          </a:prstGeom>
          <a:noFill/>
          <a:ln cap="flat" cmpd="sng" w="38100">
            <a:solidFill>
              <a:srgbClr val="4D759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Google Shape;171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24"/>
          <p:cNvSpPr txBox="1"/>
          <p:nvPr>
            <p:ph type="title"/>
          </p:nvPr>
        </p:nvSpPr>
        <p:spPr>
          <a:xfrm>
            <a:off x="298700" y="2649600"/>
            <a:ext cx="29931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solidFill>
                  <a:srgbClr val="133552"/>
                </a:solidFill>
                <a:latin typeface="Montserrat"/>
                <a:ea typeface="Montserrat"/>
                <a:cs typeface="Montserrat"/>
                <a:sym typeface="Montserrat"/>
              </a:rPr>
              <a:t>Customers Using Their Own Supplier</a:t>
            </a:r>
            <a:endParaRPr b="0" sz="3100">
              <a:solidFill>
                <a:srgbClr val="1335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3657600" y="1333425"/>
            <a:ext cx="5187600" cy="4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33552"/>
                </a:solidFill>
              </a:rPr>
              <a:t>In addition to the notification letter, we have spread the word through:</a:t>
            </a:r>
            <a:endParaRPr sz="2400">
              <a:solidFill>
                <a:srgbClr val="133552"/>
              </a:solidFill>
            </a:endParaRPr>
          </a:p>
          <a:p>
            <a:pPr indent="-381000" lvl="0" marL="457200" marR="25400" rtl="0" algn="l">
              <a:spcBef>
                <a:spcPts val="1000"/>
              </a:spcBef>
              <a:spcAft>
                <a:spcPts val="0"/>
              </a:spcAft>
              <a:buClr>
                <a:srgbClr val="133552"/>
              </a:buClr>
              <a:buSzPts val="2400"/>
              <a:buChar char="•"/>
            </a:pPr>
            <a:r>
              <a:rPr lang="en-US" sz="2400">
                <a:solidFill>
                  <a:srgbClr val="133552"/>
                </a:solidFill>
              </a:rPr>
              <a:t>Press release</a:t>
            </a:r>
            <a:endParaRPr sz="2400">
              <a:solidFill>
                <a:srgbClr val="133552"/>
              </a:solidFill>
            </a:endParaRPr>
          </a:p>
          <a:p>
            <a:pPr indent="-381000" lvl="0" marL="457200" marR="25400" rtl="0" algn="l">
              <a:spcBef>
                <a:spcPts val="0"/>
              </a:spcBef>
              <a:spcAft>
                <a:spcPts val="0"/>
              </a:spcAft>
              <a:buClr>
                <a:srgbClr val="133552"/>
              </a:buClr>
              <a:buSzPts val="2400"/>
              <a:buChar char="•"/>
            </a:pPr>
            <a:r>
              <a:rPr lang="en-US" sz="2400">
                <a:solidFill>
                  <a:srgbClr val="133552"/>
                </a:solidFill>
              </a:rPr>
              <a:t>Online news blurb</a:t>
            </a:r>
            <a:endParaRPr sz="2400">
              <a:solidFill>
                <a:srgbClr val="133552"/>
              </a:solidFill>
            </a:endParaRPr>
          </a:p>
          <a:p>
            <a:pPr indent="-381000" lvl="0" marL="457200" marR="25400" rtl="0" algn="l">
              <a:spcBef>
                <a:spcPts val="0"/>
              </a:spcBef>
              <a:spcAft>
                <a:spcPts val="0"/>
              </a:spcAft>
              <a:buClr>
                <a:srgbClr val="133552"/>
              </a:buClr>
              <a:buSzPts val="2400"/>
              <a:buChar char="•"/>
            </a:pPr>
            <a:r>
              <a:rPr lang="en-US" sz="2400">
                <a:solidFill>
                  <a:srgbClr val="133552"/>
                </a:solidFill>
              </a:rPr>
              <a:t>Hard copy FAQs at Town Hall</a:t>
            </a:r>
            <a:endParaRPr sz="2400">
              <a:solidFill>
                <a:srgbClr val="133552"/>
              </a:solidFill>
            </a:endParaRPr>
          </a:p>
          <a:p>
            <a:pPr indent="-381000" lvl="0" marL="457200" marR="25400" rtl="0" algn="l">
              <a:spcBef>
                <a:spcPts val="0"/>
              </a:spcBef>
              <a:spcAft>
                <a:spcPts val="0"/>
              </a:spcAft>
              <a:buClr>
                <a:srgbClr val="133552"/>
              </a:buClr>
              <a:buSzPts val="2400"/>
              <a:buChar char="•"/>
            </a:pPr>
            <a:r>
              <a:rPr lang="en-US" sz="2400">
                <a:solidFill>
                  <a:srgbClr val="133552"/>
                </a:solidFill>
              </a:rPr>
              <a:t>Postcard sent to all eligible customers</a:t>
            </a:r>
            <a:endParaRPr sz="2400">
              <a:solidFill>
                <a:srgbClr val="133552"/>
              </a:solidFill>
            </a:endParaRPr>
          </a:p>
        </p:txBody>
      </p:sp>
      <p:cxnSp>
        <p:nvCxnSpPr>
          <p:cNvPr id="179" name="Google Shape;179;p25"/>
          <p:cNvCxnSpPr/>
          <p:nvPr/>
        </p:nvCxnSpPr>
        <p:spPr>
          <a:xfrm>
            <a:off x="3143302" y="1514917"/>
            <a:ext cx="0" cy="4567800"/>
          </a:xfrm>
          <a:prstGeom prst="straightConnector1">
            <a:avLst/>
          </a:prstGeom>
          <a:noFill/>
          <a:ln cap="flat" cmpd="sng" w="38100">
            <a:solidFill>
              <a:srgbClr val="4D759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25"/>
          <p:cNvSpPr txBox="1"/>
          <p:nvPr>
            <p:ph type="title"/>
          </p:nvPr>
        </p:nvSpPr>
        <p:spPr>
          <a:xfrm>
            <a:off x="298700" y="2649600"/>
            <a:ext cx="29931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solidFill>
                  <a:srgbClr val="133552"/>
                </a:solidFill>
                <a:latin typeface="Montserrat"/>
                <a:ea typeface="Montserrat"/>
                <a:cs typeface="Montserrat"/>
                <a:sym typeface="Montserrat"/>
              </a:rPr>
              <a:t>Our Pre-Launch Awareness</a:t>
            </a:r>
            <a:endParaRPr b="0" sz="3100">
              <a:solidFill>
                <a:srgbClr val="1335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3366575" y="1275575"/>
            <a:ext cx="5492100" cy="47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33552"/>
                </a:solidFill>
              </a:rPr>
              <a:t>To opt-out, change your option or proactively enroll: </a:t>
            </a:r>
            <a:endParaRPr b="1" sz="2400">
              <a:solidFill>
                <a:srgbClr val="133552"/>
              </a:solidFill>
            </a:endParaRPr>
          </a:p>
          <a:p>
            <a:pPr indent="-381000" lvl="0" marL="457200" marR="25400" rtl="0" algn="l">
              <a:spcBef>
                <a:spcPts val="0"/>
              </a:spcBef>
              <a:spcAft>
                <a:spcPts val="0"/>
              </a:spcAft>
              <a:buClr>
                <a:srgbClr val="133552"/>
              </a:buClr>
              <a:buSzPts val="2400"/>
              <a:buChar char="-"/>
            </a:pPr>
            <a:r>
              <a:rPr lang="en-US" sz="2400">
                <a:solidFill>
                  <a:srgbClr val="133552"/>
                </a:solidFill>
              </a:rPr>
              <a:t>Call Direct Energy at (866) 968-8065</a:t>
            </a:r>
            <a:endParaRPr sz="2400">
              <a:solidFill>
                <a:srgbClr val="133552"/>
              </a:solidFill>
            </a:endParaRPr>
          </a:p>
          <a:p>
            <a:pPr indent="-381000" lvl="0" marL="457200" marR="25400" rtl="0" algn="l">
              <a:spcBef>
                <a:spcPts val="0"/>
              </a:spcBef>
              <a:spcAft>
                <a:spcPts val="0"/>
              </a:spcAft>
              <a:buClr>
                <a:srgbClr val="133552"/>
              </a:buClr>
              <a:buSzPts val="2400"/>
              <a:buChar char="-"/>
            </a:pPr>
            <a:r>
              <a:rPr lang="en-US" sz="2400">
                <a:solidFill>
                  <a:srgbClr val="133552"/>
                </a:solidFill>
              </a:rPr>
              <a:t>Fill out the enroll or opt-out form at WinthropCommunityElectricity.com</a:t>
            </a:r>
            <a:endParaRPr sz="2400">
              <a:solidFill>
                <a:srgbClr val="133552"/>
              </a:solidFill>
            </a:endParaRPr>
          </a:p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133552"/>
              </a:solidFill>
            </a:endParaRPr>
          </a:p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33552"/>
                </a:solidFill>
              </a:rPr>
              <a:t>For questions, contact Winthrop’s </a:t>
            </a:r>
            <a:r>
              <a:rPr b="1" lang="en-US" sz="2400">
                <a:solidFill>
                  <a:srgbClr val="133552"/>
                </a:solidFill>
              </a:rPr>
              <a:t>consultant, Good Energy:</a:t>
            </a:r>
            <a:endParaRPr b="1" sz="2400">
              <a:solidFill>
                <a:srgbClr val="133552"/>
              </a:solidFill>
            </a:endParaRPr>
          </a:p>
          <a:p>
            <a:pPr indent="-381000" lvl="0" marL="457200" marR="25400" rtl="0" algn="l">
              <a:spcBef>
                <a:spcPts val="0"/>
              </a:spcBef>
              <a:spcAft>
                <a:spcPts val="0"/>
              </a:spcAft>
              <a:buClr>
                <a:srgbClr val="133552"/>
              </a:buClr>
              <a:buSzPts val="2400"/>
              <a:buChar char="-"/>
            </a:pPr>
            <a:r>
              <a:rPr lang="en-US" sz="2400">
                <a:solidFill>
                  <a:srgbClr val="133552"/>
                </a:solidFill>
              </a:rPr>
              <a:t>Call  (617) 329-5783</a:t>
            </a:r>
            <a:endParaRPr sz="2400">
              <a:solidFill>
                <a:srgbClr val="133552"/>
              </a:solidFill>
            </a:endParaRPr>
          </a:p>
          <a:p>
            <a:pPr indent="-381000" lvl="0" marL="457200" marR="25400" rtl="0" algn="l">
              <a:spcBef>
                <a:spcPts val="0"/>
              </a:spcBef>
              <a:spcAft>
                <a:spcPts val="0"/>
              </a:spcAft>
              <a:buClr>
                <a:srgbClr val="133552"/>
              </a:buClr>
              <a:buSzPts val="2400"/>
              <a:buChar char="-"/>
            </a:pPr>
            <a:r>
              <a:rPr lang="en-US" sz="2400">
                <a:solidFill>
                  <a:srgbClr val="133552"/>
                </a:solidFill>
              </a:rPr>
              <a:t>Fill out the contact form at WinthropCommunityElectricity.com</a:t>
            </a:r>
            <a:endParaRPr sz="2400">
              <a:solidFill>
                <a:srgbClr val="133552"/>
              </a:solidFill>
            </a:endParaRPr>
          </a:p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33552"/>
              </a:solidFill>
            </a:endParaRPr>
          </a:p>
          <a:p>
            <a:pPr indent="0" lvl="0" marL="0" marR="25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33552"/>
                </a:solidFill>
              </a:rPr>
              <a:t>Reminder: you may change your option or opt-out of the program at any time</a:t>
            </a:r>
            <a:endParaRPr sz="2400">
              <a:solidFill>
                <a:srgbClr val="133552"/>
              </a:solidFill>
            </a:endParaRPr>
          </a:p>
        </p:txBody>
      </p:sp>
      <p:cxnSp>
        <p:nvCxnSpPr>
          <p:cNvPr id="188" name="Google Shape;188;p26"/>
          <p:cNvCxnSpPr/>
          <p:nvPr/>
        </p:nvCxnSpPr>
        <p:spPr>
          <a:xfrm>
            <a:off x="3048802" y="1528317"/>
            <a:ext cx="0" cy="4567800"/>
          </a:xfrm>
          <a:prstGeom prst="straightConnector1">
            <a:avLst/>
          </a:prstGeom>
          <a:noFill/>
          <a:ln cap="flat" cmpd="sng" w="38100">
            <a:solidFill>
              <a:srgbClr val="4D759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9" name="Google Shape;189;p2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26"/>
          <p:cNvSpPr txBox="1"/>
          <p:nvPr>
            <p:ph type="title"/>
          </p:nvPr>
        </p:nvSpPr>
        <p:spPr>
          <a:xfrm>
            <a:off x="298700" y="2649600"/>
            <a:ext cx="29931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latin typeface="Montserrat"/>
                <a:ea typeface="Montserrat"/>
                <a:cs typeface="Montserrat"/>
                <a:sym typeface="Montserrat"/>
              </a:rPr>
              <a:t>Questions 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latin typeface="Montserrat"/>
                <a:ea typeface="Montserrat"/>
                <a:cs typeface="Montserrat"/>
                <a:sym typeface="Montserrat"/>
              </a:rPr>
              <a:t>&amp; Support</a:t>
            </a:r>
            <a:r>
              <a:rPr b="0" lang="en-US" sz="31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3675900" y="1577075"/>
            <a:ext cx="5152500" cy="43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133552"/>
                </a:solidFill>
                <a:latin typeface="Calibri"/>
                <a:ea typeface="Calibri"/>
                <a:cs typeface="Calibri"/>
                <a:sym typeface="Calibri"/>
              </a:rPr>
              <a:t>Offer new electricity supply options that provide more renewable energy and stable prices for all </a:t>
            </a:r>
            <a:r>
              <a:rPr lang="en-US" sz="2400">
                <a:solidFill>
                  <a:srgbClr val="133552"/>
                </a:solidFill>
                <a:latin typeface="Calibri"/>
                <a:ea typeface="Calibri"/>
                <a:cs typeface="Calibri"/>
                <a:sym typeface="Calibri"/>
              </a:rPr>
              <a:t>Winthrop</a:t>
            </a:r>
            <a:r>
              <a:rPr lang="en-US" sz="2400">
                <a:solidFill>
                  <a:srgbClr val="133552"/>
                </a:solidFill>
                <a:latin typeface="Calibri"/>
                <a:ea typeface="Calibri"/>
                <a:cs typeface="Calibri"/>
                <a:sym typeface="Calibri"/>
              </a:rPr>
              <a:t> residents and businesses.</a:t>
            </a:r>
            <a:endParaRPr sz="2400">
              <a:solidFill>
                <a:srgbClr val="1335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1335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133552"/>
                </a:solidFill>
                <a:latin typeface="Calibri"/>
                <a:ea typeface="Calibri"/>
                <a:cs typeface="Calibri"/>
                <a:sym typeface="Calibri"/>
              </a:rPr>
              <a:t>Although </a:t>
            </a:r>
            <a:r>
              <a:rPr lang="en-US" sz="2400">
                <a:solidFill>
                  <a:srgbClr val="133552"/>
                </a:solidFill>
                <a:latin typeface="Calibri"/>
                <a:ea typeface="Calibri"/>
                <a:cs typeface="Calibri"/>
                <a:sym typeface="Calibri"/>
              </a:rPr>
              <a:t>savings</a:t>
            </a:r>
            <a:r>
              <a:rPr lang="en-US" sz="2400">
                <a:solidFill>
                  <a:srgbClr val="133552"/>
                </a:solidFill>
                <a:latin typeface="Calibri"/>
                <a:ea typeface="Calibri"/>
                <a:cs typeface="Calibri"/>
                <a:sym typeface="Calibri"/>
              </a:rPr>
              <a:t> cannot be guaranteed, these programs have historically provided savings compare to utility Basic Service over the contract term.</a:t>
            </a:r>
            <a:endParaRPr b="0" i="0" sz="2400" u="none" cap="none" strike="noStrike">
              <a:solidFill>
                <a:srgbClr val="1335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 flipH="1">
            <a:off x="3284616" y="1628986"/>
            <a:ext cx="31500" cy="4275300"/>
          </a:xfrm>
          <a:prstGeom prst="straightConnector1">
            <a:avLst/>
          </a:prstGeom>
          <a:noFill/>
          <a:ln cap="flat" cmpd="sng" w="38100">
            <a:solidFill>
              <a:srgbClr val="4D759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13"/>
          <p:cNvSpPr txBox="1"/>
          <p:nvPr/>
        </p:nvSpPr>
        <p:spPr>
          <a:xfrm>
            <a:off x="176783" y="3255554"/>
            <a:ext cx="2804161" cy="15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4000"/>
              <a:buFont typeface="Calibri"/>
              <a:buNone/>
            </a:pPr>
            <a:r>
              <a:rPr b="1" i="0" lang="en-US" sz="3600" u="none" cap="none" strike="noStrike">
                <a:solidFill>
                  <a:srgbClr val="133552"/>
                </a:solidFill>
                <a:latin typeface="Montserrat"/>
                <a:ea typeface="Montserrat"/>
                <a:cs typeface="Montserrat"/>
                <a:sym typeface="Montserrat"/>
              </a:rPr>
              <a:t>Purpose</a:t>
            </a:r>
            <a:endParaRPr sz="3600">
              <a:solidFill>
                <a:srgbClr val="13355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6B9"/>
              </a:buClr>
              <a:buSzPts val="4000"/>
              <a:buFont typeface="Calibri"/>
              <a:buNone/>
            </a:pPr>
            <a:r>
              <a:t/>
            </a:r>
            <a:endParaRPr b="1" i="0" sz="4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6" name="Google Shape;76;p14"/>
          <p:cNvGrpSpPr/>
          <p:nvPr/>
        </p:nvGrpSpPr>
        <p:grpSpPr>
          <a:xfrm>
            <a:off x="467504" y="1841451"/>
            <a:ext cx="8219146" cy="3393600"/>
            <a:chOff x="658822" y="-808201"/>
            <a:chExt cx="8219146" cy="3393600"/>
          </a:xfrm>
        </p:grpSpPr>
        <p:sp>
          <p:nvSpPr>
            <p:cNvPr id="77" name="Google Shape;77;p14"/>
            <p:cNvSpPr txBox="1"/>
            <p:nvPr/>
          </p:nvSpPr>
          <p:spPr>
            <a:xfrm>
              <a:off x="3763568" y="-808201"/>
              <a:ext cx="5114400" cy="3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76B9"/>
                </a:buClr>
                <a:buSzPts val="4000"/>
                <a:buFont typeface="Calibri"/>
                <a:buNone/>
              </a:pPr>
              <a:r>
                <a:rPr lang="en-US" sz="2400">
                  <a:solidFill>
                    <a:srgbClr val="133552"/>
                  </a:solidFill>
                  <a:latin typeface="Calibri"/>
                  <a:ea typeface="Calibri"/>
                  <a:cs typeface="Calibri"/>
                  <a:sym typeface="Calibri"/>
                </a:rPr>
                <a:t>Winthrop</a:t>
              </a:r>
              <a:r>
                <a:rPr lang="en-US" sz="2400">
                  <a:solidFill>
                    <a:srgbClr val="133552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2400" u="none" cap="none" strike="noStrike">
                  <a:solidFill>
                    <a:srgbClr val="133552"/>
                  </a:solidFill>
                  <a:latin typeface="Calibri"/>
                  <a:ea typeface="Calibri"/>
                  <a:cs typeface="Calibri"/>
                  <a:sym typeface="Calibri"/>
                </a:rPr>
                <a:t>chose </a:t>
              </a:r>
              <a:r>
                <a:rPr lang="en-US" sz="2400">
                  <a:solidFill>
                    <a:srgbClr val="133552"/>
                  </a:solidFill>
                  <a:latin typeface="Calibri"/>
                  <a:ea typeface="Calibri"/>
                  <a:cs typeface="Calibri"/>
                  <a:sym typeface="Calibri"/>
                </a:rPr>
                <a:t>Direct Energy </a:t>
              </a:r>
              <a:r>
                <a:rPr b="0" i="0" lang="en-US" sz="2400" u="none" cap="none" strike="noStrike">
                  <a:solidFill>
                    <a:srgbClr val="133552"/>
                  </a:solidFill>
                  <a:latin typeface="Calibri"/>
                  <a:ea typeface="Calibri"/>
                  <a:cs typeface="Calibri"/>
                  <a:sym typeface="Calibri"/>
                </a:rPr>
                <a:t>as its electricity supplier</a:t>
              </a:r>
              <a:r>
                <a:rPr lang="en-US" sz="2400">
                  <a:solidFill>
                    <a:srgbClr val="133552"/>
                  </a:solidFill>
                  <a:latin typeface="Calibri"/>
                  <a:ea typeface="Calibri"/>
                  <a:cs typeface="Calibri"/>
                  <a:sym typeface="Calibri"/>
                </a:rPr>
                <a:t>, and will offer three supply options.</a:t>
              </a:r>
              <a:endParaRPr sz="2400">
                <a:solidFill>
                  <a:srgbClr val="13355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76B9"/>
                </a:buClr>
                <a:buSzPts val="4000"/>
                <a:buFont typeface="Calibri"/>
                <a:buNone/>
              </a:pPr>
              <a:r>
                <a:t/>
              </a:r>
              <a:endParaRPr sz="2400">
                <a:solidFill>
                  <a:srgbClr val="13355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76B9"/>
                </a:buClr>
                <a:buSzPts val="4000"/>
                <a:buFont typeface="Calibri"/>
                <a:buNone/>
              </a:pPr>
              <a:r>
                <a:rPr lang="en-US" sz="2400">
                  <a:solidFill>
                    <a:srgbClr val="133552"/>
                  </a:solidFill>
                  <a:latin typeface="Calibri"/>
                  <a:ea typeface="Calibri"/>
                  <a:cs typeface="Calibri"/>
                  <a:sym typeface="Calibri"/>
                </a:rPr>
                <a:t>Program starts January 2025 and prices are fixed for 35 months.</a:t>
              </a:r>
              <a:endParaRPr sz="2400">
                <a:solidFill>
                  <a:srgbClr val="13355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8" name="Google Shape;78;p14"/>
            <p:cNvCxnSpPr/>
            <p:nvPr/>
          </p:nvCxnSpPr>
          <p:spPr>
            <a:xfrm>
              <a:off x="3517821" y="-419703"/>
              <a:ext cx="0" cy="2850900"/>
            </a:xfrm>
            <a:prstGeom prst="straightConnector1">
              <a:avLst/>
            </a:prstGeom>
            <a:noFill/>
            <a:ln cap="flat" cmpd="sng" w="38100">
              <a:solidFill>
                <a:srgbClr val="4D759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79" name="Google Shape;79;p14"/>
            <p:cNvSpPr txBox="1"/>
            <p:nvPr/>
          </p:nvSpPr>
          <p:spPr>
            <a:xfrm>
              <a:off x="658822" y="128394"/>
              <a:ext cx="2778000" cy="17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13355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Our Electricity </a:t>
              </a:r>
              <a:r>
                <a:rPr b="1" i="0" lang="en-US" sz="3600" u="none" cap="none" strike="noStrike">
                  <a:solidFill>
                    <a:srgbClr val="13355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Supplier</a:t>
              </a:r>
              <a:endParaRPr b="0" i="0" sz="3600" u="none" cap="none" strike="noStrike">
                <a:solidFill>
                  <a:srgbClr val="13355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5" name="Google Shape;85;p15"/>
          <p:cNvGrpSpPr/>
          <p:nvPr/>
        </p:nvGrpSpPr>
        <p:grpSpPr>
          <a:xfrm>
            <a:off x="467504" y="1841450"/>
            <a:ext cx="8461196" cy="3393600"/>
            <a:chOff x="658822" y="-808202"/>
            <a:chExt cx="8461196" cy="3393600"/>
          </a:xfrm>
        </p:grpSpPr>
        <p:sp>
          <p:nvSpPr>
            <p:cNvPr id="86" name="Google Shape;86;p15"/>
            <p:cNvSpPr txBox="1"/>
            <p:nvPr/>
          </p:nvSpPr>
          <p:spPr>
            <a:xfrm>
              <a:off x="3436818" y="-808202"/>
              <a:ext cx="5683200" cy="3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76B9"/>
                </a:buClr>
                <a:buSzPts val="4000"/>
                <a:buFont typeface="Calibri"/>
                <a:buNone/>
              </a:pPr>
              <a:r>
                <a:rPr lang="en-US" sz="2400">
                  <a:solidFill>
                    <a:srgbClr val="133552"/>
                  </a:solidFill>
                  <a:latin typeface="Calibri"/>
                  <a:ea typeface="Calibri"/>
                  <a:cs typeface="Calibri"/>
                  <a:sym typeface="Calibri"/>
                </a:rPr>
                <a:t>Participation in Winthrop Community Electricity will only change the “Supply” portion of your </a:t>
              </a:r>
              <a:r>
                <a:rPr lang="en-US" sz="2400">
                  <a:solidFill>
                    <a:srgbClr val="133552"/>
                  </a:solidFill>
                  <a:latin typeface="Calibri"/>
                  <a:ea typeface="Calibri"/>
                  <a:cs typeface="Calibri"/>
                  <a:sym typeface="Calibri"/>
                </a:rPr>
                <a:t>National Grid</a:t>
              </a:r>
              <a:r>
                <a:rPr lang="en-US" sz="2400">
                  <a:solidFill>
                    <a:srgbClr val="133552"/>
                  </a:solidFill>
                  <a:latin typeface="Calibri"/>
                  <a:ea typeface="Calibri"/>
                  <a:cs typeface="Calibri"/>
                  <a:sym typeface="Calibri"/>
                </a:rPr>
                <a:t> electricity bill. </a:t>
              </a:r>
              <a:endParaRPr sz="2400">
                <a:solidFill>
                  <a:srgbClr val="13355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7" name="Google Shape;87;p15"/>
            <p:cNvCxnSpPr/>
            <p:nvPr/>
          </p:nvCxnSpPr>
          <p:spPr>
            <a:xfrm>
              <a:off x="3126321" y="-398703"/>
              <a:ext cx="0" cy="2850900"/>
            </a:xfrm>
            <a:prstGeom prst="straightConnector1">
              <a:avLst/>
            </a:prstGeom>
            <a:noFill/>
            <a:ln cap="flat" cmpd="sng" w="38100">
              <a:solidFill>
                <a:srgbClr val="4D759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8" name="Google Shape;88;p15"/>
            <p:cNvSpPr txBox="1"/>
            <p:nvPr/>
          </p:nvSpPr>
          <p:spPr>
            <a:xfrm>
              <a:off x="658822" y="149394"/>
              <a:ext cx="2778000" cy="17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13355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What </a:t>
              </a:r>
              <a:endParaRPr b="1" sz="3600">
                <a:solidFill>
                  <a:srgbClr val="13355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13355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Changes</a:t>
              </a:r>
              <a:endParaRPr b="1" sz="3600">
                <a:solidFill>
                  <a:srgbClr val="13355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13355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4" name="Google Shape;94;p16"/>
          <p:cNvGrpSpPr/>
          <p:nvPr/>
        </p:nvGrpSpPr>
        <p:grpSpPr>
          <a:xfrm>
            <a:off x="467501" y="1427900"/>
            <a:ext cx="8501599" cy="4617000"/>
            <a:chOff x="658819" y="-1221752"/>
            <a:chExt cx="8501599" cy="4617000"/>
          </a:xfrm>
        </p:grpSpPr>
        <p:sp>
          <p:nvSpPr>
            <p:cNvPr id="95" name="Google Shape;95;p16"/>
            <p:cNvSpPr txBox="1"/>
            <p:nvPr/>
          </p:nvSpPr>
          <p:spPr>
            <a:xfrm>
              <a:off x="3071918" y="-691052"/>
              <a:ext cx="6088500" cy="3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133552"/>
                </a:buClr>
                <a:buSzPts val="1400"/>
                <a:buFont typeface="Calibri"/>
                <a:buChar char="●"/>
              </a:pPr>
              <a:r>
                <a:rPr lang="en-US" sz="2300">
                  <a:solidFill>
                    <a:srgbClr val="133552"/>
                  </a:solidFill>
                  <a:latin typeface="Calibri"/>
                  <a:ea typeface="Calibri"/>
                  <a:cs typeface="Calibri"/>
                  <a:sym typeface="Calibri"/>
                </a:rPr>
                <a:t>The “Delivery” portion of your National Grid bill will remain the same. </a:t>
              </a:r>
              <a:endParaRPr sz="2300">
                <a:solidFill>
                  <a:srgbClr val="13355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33552"/>
                </a:buClr>
                <a:buSzPts val="1400"/>
                <a:buFont typeface="Calibri"/>
                <a:buChar char="●"/>
              </a:pPr>
              <a:r>
                <a:rPr lang="en-US" sz="2300">
                  <a:solidFill>
                    <a:srgbClr val="133552"/>
                  </a:solidFill>
                  <a:latin typeface="Calibri"/>
                  <a:ea typeface="Calibri"/>
                  <a:cs typeface="Calibri"/>
                  <a:sym typeface="Calibri"/>
                </a:rPr>
                <a:t>National Grid will still continue to deliver electricity, maintain poles and wires, and respond to storm outages</a:t>
              </a:r>
              <a:endParaRPr sz="2300">
                <a:solidFill>
                  <a:srgbClr val="13355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33552"/>
                </a:buClr>
                <a:buSzPts val="1400"/>
                <a:buFont typeface="Calibri"/>
                <a:buChar char="●"/>
              </a:pPr>
              <a:r>
                <a:rPr lang="en-US" sz="2300" u="sng">
                  <a:solidFill>
                    <a:srgbClr val="133552"/>
                  </a:solidFill>
                  <a:highlight>
                    <a:schemeClr val="lt1"/>
                  </a:highlight>
                  <a:latin typeface="Calibri"/>
                  <a:ea typeface="Calibri"/>
                  <a:cs typeface="Calibri"/>
                  <a:sym typeface="Calibri"/>
                </a:rPr>
                <a:t>You will still pay just one bill to National Grid</a:t>
              </a:r>
              <a:endParaRPr sz="2300" u="sng">
                <a:solidFill>
                  <a:srgbClr val="13355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33552"/>
                </a:buClr>
                <a:buSzPts val="1400"/>
                <a:buFont typeface="Calibri"/>
                <a:buChar char="●"/>
              </a:pPr>
              <a:r>
                <a:rPr lang="en-US" sz="2300">
                  <a:solidFill>
                    <a:srgbClr val="133552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300">
                  <a:solidFill>
                    <a:srgbClr val="133552"/>
                  </a:solidFill>
                  <a:latin typeface="Calibri"/>
                  <a:ea typeface="Calibri"/>
                  <a:cs typeface="Calibri"/>
                  <a:sym typeface="Calibri"/>
                </a:rPr>
                <a:t>nyone using budget billing or receiving low-income rate discounts will continue to receive their current benefits.</a:t>
              </a:r>
              <a:endParaRPr sz="2300">
                <a:solidFill>
                  <a:srgbClr val="13355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17500" lvl="0" marL="45720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1000"/>
                </a:spcAft>
                <a:buClr>
                  <a:srgbClr val="133552"/>
                </a:buClr>
                <a:buSzPts val="1400"/>
                <a:buFont typeface="Calibri"/>
                <a:buChar char="●"/>
              </a:pPr>
              <a:r>
                <a:rPr lang="en-US" sz="2300">
                  <a:solidFill>
                    <a:srgbClr val="133552"/>
                  </a:solidFill>
                  <a:latin typeface="Calibri"/>
                  <a:ea typeface="Calibri"/>
                  <a:cs typeface="Calibri"/>
                  <a:sym typeface="Calibri"/>
                </a:rPr>
                <a:t>Customers receiving net metering or other solar benefits will continue to receive their current benefits. </a:t>
              </a:r>
              <a:endParaRPr sz="2300">
                <a:solidFill>
                  <a:srgbClr val="13355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6" name="Google Shape;96;p16"/>
            <p:cNvCxnSpPr/>
            <p:nvPr/>
          </p:nvCxnSpPr>
          <p:spPr>
            <a:xfrm>
              <a:off x="2896418" y="-1221752"/>
              <a:ext cx="13500" cy="4617000"/>
            </a:xfrm>
            <a:prstGeom prst="straightConnector1">
              <a:avLst/>
            </a:prstGeom>
            <a:noFill/>
            <a:ln cap="flat" cmpd="sng" w="38100">
              <a:solidFill>
                <a:srgbClr val="4D759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7" name="Google Shape;97;p16"/>
            <p:cNvSpPr txBox="1"/>
            <p:nvPr/>
          </p:nvSpPr>
          <p:spPr>
            <a:xfrm>
              <a:off x="658819" y="598"/>
              <a:ext cx="2133600" cy="230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13355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What Stays the Same</a:t>
              </a:r>
              <a:endParaRPr sz="3600">
                <a:solidFill>
                  <a:srgbClr val="13355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845664" y="1028275"/>
            <a:ext cx="7621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Our </a:t>
            </a:r>
            <a:r>
              <a:rPr lang="en-US">
                <a:solidFill>
                  <a:srgbClr val="1F497D"/>
                </a:solidFill>
                <a:latin typeface="Montserrat"/>
                <a:ea typeface="Montserrat"/>
                <a:cs typeface="Montserrat"/>
                <a:sym typeface="Montserrat"/>
              </a:rPr>
              <a:t>Program Options</a:t>
            </a:r>
            <a:endParaRPr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275100" y="5747925"/>
            <a:ext cx="8478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Future savings compared to utility Basic Service cannot be guaranteed.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00" y="1697027"/>
            <a:ext cx="9064399" cy="405089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/>
          <p:nvPr/>
        </p:nvSpPr>
        <p:spPr>
          <a:xfrm>
            <a:off x="2317725" y="1739150"/>
            <a:ext cx="2239500" cy="30426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861289" y="1146575"/>
            <a:ext cx="7621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Our Voluntary Renewables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800" y="2314775"/>
            <a:ext cx="4333499" cy="334859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153600" y="2071775"/>
            <a:ext cx="4333500" cy="43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33552"/>
              </a:buClr>
              <a:buSzPts val="2400"/>
              <a:buChar char="•"/>
            </a:pPr>
            <a:r>
              <a:rPr lang="en-US" sz="2400">
                <a:solidFill>
                  <a:srgbClr val="133552"/>
                </a:solidFill>
              </a:rPr>
              <a:t>Come only from Class I sources, the State’s term for new, in-region renewables</a:t>
            </a:r>
            <a:endParaRPr sz="2400">
              <a:solidFill>
                <a:srgbClr val="133552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3552"/>
              </a:buClr>
              <a:buSzPts val="2400"/>
              <a:buChar char="•"/>
            </a:pPr>
            <a:r>
              <a:rPr lang="en-US" sz="2400">
                <a:solidFill>
                  <a:srgbClr val="133552"/>
                </a:solidFill>
              </a:rPr>
              <a:t>From wind, solar, low-impact hydro and anaerobic dige</a:t>
            </a:r>
            <a:r>
              <a:rPr lang="en-US" sz="2400">
                <a:solidFill>
                  <a:srgbClr val="133552"/>
                </a:solidFill>
              </a:rPr>
              <a:t>stion in New England</a:t>
            </a:r>
            <a:endParaRPr sz="2400">
              <a:solidFill>
                <a:srgbClr val="133552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133552"/>
              </a:buClr>
              <a:buSzPts val="2400"/>
              <a:buChar char="•"/>
            </a:pPr>
            <a:r>
              <a:rPr lang="en-US" sz="2400">
                <a:solidFill>
                  <a:srgbClr val="133552"/>
                </a:solidFill>
              </a:rPr>
              <a:t>Class I preferred by MA Dept. of Energy Resources because it supports the growth of additional renewables </a:t>
            </a:r>
            <a:endParaRPr sz="2400">
              <a:solidFill>
                <a:srgbClr val="133552"/>
              </a:solidFill>
            </a:endParaRPr>
          </a:p>
          <a:p>
            <a:pPr indent="0" lvl="0" marL="0" marR="25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3355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298700" y="2892600"/>
            <a:ext cx="2993100" cy="16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solidFill>
                  <a:srgbClr val="133552"/>
                </a:solidFill>
                <a:latin typeface="Montserrat"/>
                <a:ea typeface="Montserrat"/>
                <a:cs typeface="Montserrat"/>
                <a:sym typeface="Montserrat"/>
              </a:rPr>
              <a:t>Participation &amp; Enrollment</a:t>
            </a:r>
            <a:endParaRPr b="0" sz="3100">
              <a:solidFill>
                <a:srgbClr val="13355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3657600" y="1333425"/>
            <a:ext cx="5187600" cy="51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33552"/>
              </a:buClr>
              <a:buSzPts val="2400"/>
              <a:buChar char="•"/>
            </a:pPr>
            <a:r>
              <a:rPr lang="en-US" sz="2400">
                <a:solidFill>
                  <a:srgbClr val="133552"/>
                </a:solidFill>
              </a:rPr>
              <a:t>Participation is voluntary.</a:t>
            </a:r>
            <a:endParaRPr sz="2400">
              <a:solidFill>
                <a:srgbClr val="133552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133552"/>
              </a:buClr>
              <a:buSzPts val="2400"/>
              <a:buChar char="•"/>
            </a:pPr>
            <a:r>
              <a:rPr lang="en-US" sz="2400">
                <a:solidFill>
                  <a:srgbClr val="133552"/>
                </a:solidFill>
              </a:rPr>
              <a:t>There is never any penalty or fee to opt out of the program.</a:t>
            </a:r>
            <a:endParaRPr sz="2400">
              <a:solidFill>
                <a:srgbClr val="133552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33552"/>
              </a:buClr>
              <a:buSzPts val="2400"/>
              <a:buChar char="•"/>
            </a:pPr>
            <a:r>
              <a:rPr lang="en-US" sz="2400">
                <a:solidFill>
                  <a:srgbClr val="133552"/>
                </a:solidFill>
              </a:rPr>
              <a:t>The enrollment process differs based on your current electricity supplier.</a:t>
            </a:r>
            <a:endParaRPr sz="2400">
              <a:solidFill>
                <a:srgbClr val="133552"/>
              </a:solidFill>
            </a:endParaRPr>
          </a:p>
          <a:p>
            <a:pPr indent="0" lvl="0" marL="0" marR="25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33552"/>
              </a:solidFill>
            </a:endParaRPr>
          </a:p>
          <a:p>
            <a:pPr indent="0" lvl="0" marL="457200" marR="25400" rtl="0" algn="l">
              <a:spcBef>
                <a:spcPts val="5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33552"/>
              </a:solidFill>
            </a:endParaRPr>
          </a:p>
        </p:txBody>
      </p:sp>
      <p:cxnSp>
        <p:nvCxnSpPr>
          <p:cNvPr id="122" name="Google Shape;122;p19"/>
          <p:cNvCxnSpPr/>
          <p:nvPr/>
        </p:nvCxnSpPr>
        <p:spPr>
          <a:xfrm>
            <a:off x="3447575" y="1873425"/>
            <a:ext cx="13500" cy="3537000"/>
          </a:xfrm>
          <a:prstGeom prst="straightConnector1">
            <a:avLst/>
          </a:prstGeom>
          <a:noFill/>
          <a:ln cap="flat" cmpd="sng" w="38100">
            <a:solidFill>
              <a:srgbClr val="4D759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20"/>
          <p:cNvSpPr txBox="1"/>
          <p:nvPr>
            <p:ph type="title"/>
          </p:nvPr>
        </p:nvSpPr>
        <p:spPr>
          <a:xfrm>
            <a:off x="608700" y="327175"/>
            <a:ext cx="85353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To Find Your Current Supplier</a:t>
            </a:r>
            <a:endParaRPr b="0" sz="3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57668" l="0" r="0" t="0"/>
          <a:stretch/>
        </p:blipFill>
        <p:spPr>
          <a:xfrm>
            <a:off x="0" y="1107525"/>
            <a:ext cx="8030751" cy="481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/>
          <p:nvPr/>
        </p:nvSpPr>
        <p:spPr>
          <a:xfrm>
            <a:off x="2143200" y="4762525"/>
            <a:ext cx="4581600" cy="1089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" name="Google Shape;133;p20"/>
          <p:cNvGrpSpPr/>
          <p:nvPr/>
        </p:nvGrpSpPr>
        <p:grpSpPr>
          <a:xfrm>
            <a:off x="7631650" y="1918275"/>
            <a:ext cx="1353600" cy="2394600"/>
            <a:chOff x="7417100" y="3135325"/>
            <a:chExt cx="1353600" cy="2394600"/>
          </a:xfrm>
        </p:grpSpPr>
        <p:sp>
          <p:nvSpPr>
            <p:cNvPr id="134" name="Google Shape;134;p20"/>
            <p:cNvSpPr txBox="1"/>
            <p:nvPr/>
          </p:nvSpPr>
          <p:spPr>
            <a:xfrm>
              <a:off x="7500950" y="3135325"/>
              <a:ext cx="1185900" cy="23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i="1" lang="en-US">
                  <a:solidFill>
                    <a:schemeClr val="dk1"/>
                  </a:solidFill>
                </a:rPr>
                <a:t>If your electricity supplier says National Grid, then you are using Basic Service.</a:t>
              </a: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7417100" y="3135325"/>
              <a:ext cx="1353600" cy="22665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6" name="Google Shape;136;p20"/>
          <p:cNvCxnSpPr>
            <a:stCxn id="132" idx="3"/>
            <a:endCxn id="135" idx="1"/>
          </p:cNvCxnSpPr>
          <p:nvPr/>
        </p:nvCxnSpPr>
        <p:spPr>
          <a:xfrm flipH="1" rot="10800000">
            <a:off x="6724800" y="3051475"/>
            <a:ext cx="906900" cy="2255700"/>
          </a:xfrm>
          <a:prstGeom prst="curvedConnector3">
            <a:avLst>
              <a:gd fmla="val 49997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ood Energy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