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8" r:id="rId3"/>
  </p:sldMasterIdLst>
  <p:sldIdLst>
    <p:sldId id="266" r:id="rId4"/>
    <p:sldId id="257" r:id="rId5"/>
    <p:sldId id="258" r:id="rId6"/>
    <p:sldId id="259" r:id="rId7"/>
    <p:sldId id="267" r:id="rId8"/>
    <p:sldId id="268" r:id="rId9"/>
    <p:sldId id="270" r:id="rId10"/>
    <p:sldId id="261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4DE"/>
    <a:srgbClr val="0606C8"/>
    <a:srgbClr val="0606BA"/>
    <a:srgbClr val="082EB8"/>
    <a:srgbClr val="063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1DBC-4D99-4076-9DCE-CE2F3AB81564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9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31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899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4767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199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208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589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E974-A28E-4ACE-9A99-E86FA588010C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FEEF-773E-4E2D-B3D3-FB2284092B66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1DBC-4D99-4076-9DCE-CE2F3AB81564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69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089-4FA2-458E-A8C7-0F05C96254B5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089-4FA2-458E-A8C7-0F05C96254B5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3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87A-B6C1-4E8D-81A1-C2BC98070CF8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96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34F1-F98E-416F-B0A3-DCFC8F02A676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6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B539-8ED1-4993-B62C-0A8F21A0CA89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3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E36-4A00-44A6-84BF-6836931F92CC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4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9F77-AA93-44EA-A0A1-2C0636900007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5ED-22B5-49D7-8B32-CE7CB04179C1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71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CA05-6332-46D6-AA2B-033142AAC3A2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6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094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88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5814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87A-B6C1-4E8D-81A1-C2BC98070CF8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6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5237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2868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9371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E974-A28E-4ACE-9A99-E86FA588010C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66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FEEF-773E-4E2D-B3D3-FB2284092B66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0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1DBC-4D99-4076-9DCE-CE2F3AB81564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089-4FA2-458E-A8C7-0F05C96254B5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91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87A-B6C1-4E8D-81A1-C2BC98070CF8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1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34F1-F98E-416F-B0A3-DCFC8F02A676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7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B539-8ED1-4993-B62C-0A8F21A0CA89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34F1-F98E-416F-B0A3-DCFC8F02A676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10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E36-4A00-44A6-84BF-6836931F92CC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9F77-AA93-44EA-A0A1-2C0636900007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0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5ED-22B5-49D7-8B32-CE7CB04179C1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8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CA05-6332-46D6-AA2B-033142AAC3A2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69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875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69785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09939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8398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8593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417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B539-8ED1-4993-B62C-0A8F21A0CA89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74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E974-A28E-4ACE-9A99-E86FA588010C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2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FEEF-773E-4E2D-B3D3-FB2284092B66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EE36-4A00-44A6-84BF-6836931F92CC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3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9F77-AA93-44EA-A0A1-2C0636900007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6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5ED-22B5-49D7-8B32-CE7CB04179C1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CA05-6332-46D6-AA2B-033142AAC3A2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7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EE8B-5172-4D7B-AF69-D457FBB2315D}" type="datetime4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April 9, 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January 22,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03A9-6C63-4492-9980-AD4F83B933B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86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BF6A-6DB6-4B5C-A088-95EEF1FFA68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70A9-F183-4310-85E2-11B9F33C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3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97B-AB74-0A26-6FBE-85D089A8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50697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/>
              <a:t>TOWN OF WINTHROP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90B7-BFEF-1978-6DD3-86BF91B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13" y="2178121"/>
            <a:ext cx="10353761" cy="377061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3200" dirty="0">
              <a:latin typeface="+mj-lt"/>
            </a:endParaRPr>
          </a:p>
          <a:p>
            <a:pPr marL="457200" lvl="1" indent="0" algn="ctr">
              <a:buNone/>
            </a:pPr>
            <a:endParaRPr lang="en-US" sz="32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3200" b="1" dirty="0">
                <a:latin typeface="+mj-lt"/>
              </a:rPr>
              <a:t>DRAFT BUDGET PRESENTATION</a:t>
            </a:r>
          </a:p>
          <a:p>
            <a:pPr marL="457200" lvl="1" indent="0" algn="ctr">
              <a:buNone/>
            </a:pPr>
            <a:r>
              <a:rPr lang="en-US" sz="3200" b="1" dirty="0">
                <a:latin typeface="+mj-lt"/>
              </a:rPr>
              <a:t>FINANCE COMMISSION</a:t>
            </a:r>
          </a:p>
          <a:p>
            <a:pPr marL="457200" lvl="1" indent="0" algn="ctr">
              <a:buNone/>
            </a:pPr>
            <a:r>
              <a:rPr lang="en-US" sz="3200" b="1" dirty="0">
                <a:latin typeface="+mj-lt"/>
              </a:rPr>
              <a:t>APRIL 10,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02BAF-180E-2E79-AC81-6ED180DA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34" y="1774800"/>
            <a:ext cx="1630356" cy="14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C84D-A852-24CF-6961-6E86F7AE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BA6C04-808F-557E-0193-2A6EFD78C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988" y="3088292"/>
            <a:ext cx="2845247" cy="25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39047"/>
            <a:ext cx="10233667" cy="729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Estimated 2026 Levy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A90779D5-CB66-C4E3-83EC-9B674674C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71" y="1560192"/>
            <a:ext cx="9949965" cy="38589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2248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228601"/>
            <a:ext cx="7765321" cy="685799"/>
          </a:xfrm>
        </p:spPr>
        <p:txBody>
          <a:bodyPr/>
          <a:lstStyle/>
          <a:p>
            <a:r>
              <a:rPr lang="en-US" dirty="0"/>
              <a:t>Estimated 2026 Revenues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55C30-1167-95E1-AFB1-CE44DD35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914400"/>
            <a:ext cx="8458200" cy="561213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10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20" y="457201"/>
            <a:ext cx="10739678" cy="533399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Estimated 2025 Revenues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845F5-3498-D785-9A24-C925D147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02" y="1905021"/>
            <a:ext cx="4016051" cy="21905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54AB4-6FDB-26C7-04E0-869B5FFD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70" y="1372896"/>
            <a:ext cx="5413717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477-29B8-B29C-0782-BE274CA2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8" y="287676"/>
            <a:ext cx="10274760" cy="965771"/>
          </a:xfrm>
        </p:spPr>
        <p:txBody>
          <a:bodyPr/>
          <a:lstStyle/>
          <a:p>
            <a:r>
              <a:rPr lang="en-US" dirty="0"/>
              <a:t>2026 BASE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E4D47-F78E-60F1-D7D9-583917E38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540" y="1572465"/>
            <a:ext cx="10902920" cy="371306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7622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412E-EEE1-B090-22DA-A1B83A98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7" y="143838"/>
            <a:ext cx="10295309" cy="986319"/>
          </a:xfrm>
        </p:spPr>
        <p:txBody>
          <a:bodyPr/>
          <a:lstStyle/>
          <a:p>
            <a:r>
              <a:rPr lang="en-US" dirty="0"/>
              <a:t>FY26 Base budget continued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0273E5-C2DD-D388-A56A-198E5C14C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058" y="1029251"/>
            <a:ext cx="7530353" cy="53619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1090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B97A-D35A-01D6-3B47-086B3466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8C24-34E8-2DFA-7DF2-42F8365E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7" y="143838"/>
            <a:ext cx="10295309" cy="986319"/>
          </a:xfrm>
        </p:spPr>
        <p:txBody>
          <a:bodyPr/>
          <a:lstStyle/>
          <a:p>
            <a:r>
              <a:rPr lang="en-US" dirty="0"/>
              <a:t>FY26 Base budget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7D928-6DB2-05C9-0203-7EC9B0838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404" y="1860377"/>
            <a:ext cx="8887102" cy="220531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6423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91" y="381001"/>
            <a:ext cx="10717017" cy="1519517"/>
          </a:xfrm>
        </p:spPr>
        <p:txBody>
          <a:bodyPr>
            <a:normAutofit/>
          </a:bodyPr>
          <a:lstStyle/>
          <a:p>
            <a:r>
              <a:rPr lang="en-US" sz="2800" dirty="0"/>
              <a:t>General Fund Town appropriations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975E2-9791-22B3-6FEF-1018E282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99" y="1900518"/>
            <a:ext cx="10455909" cy="365494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9216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7" y="381001"/>
            <a:ext cx="7765321" cy="533399"/>
          </a:xfrm>
        </p:spPr>
        <p:txBody>
          <a:bodyPr>
            <a:normAutofit/>
          </a:bodyPr>
          <a:lstStyle/>
          <a:p>
            <a:r>
              <a:rPr lang="en-US" sz="2400" dirty="0"/>
              <a:t>FY2026 town Appropriations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D9291-29F4-3E24-0562-A64B3387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18" y="1227888"/>
            <a:ext cx="9345978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2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5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Rockwell</vt:lpstr>
      <vt:lpstr>4_Damask</vt:lpstr>
      <vt:lpstr>5_Damask</vt:lpstr>
      <vt:lpstr>Damask</vt:lpstr>
      <vt:lpstr>TOWN OF WINTHROP</vt:lpstr>
      <vt:lpstr>Estimated 2026 Levy</vt:lpstr>
      <vt:lpstr>Estimated 2026 Revenues</vt:lpstr>
      <vt:lpstr>Total Estimated 2025 Revenues</vt:lpstr>
      <vt:lpstr>2026 BASE BUDGET</vt:lpstr>
      <vt:lpstr>FY26 Base budget continued</vt:lpstr>
      <vt:lpstr>FY26 Base budget continued</vt:lpstr>
      <vt:lpstr>General Fund Town appropriations</vt:lpstr>
      <vt:lpstr>FY2026 town Appropriations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Estimated Revenues</dc:title>
  <dc:creator>Sarah Johnson</dc:creator>
  <cp:lastModifiedBy>Anthony Marino</cp:lastModifiedBy>
  <cp:revision>31</cp:revision>
  <dcterms:created xsi:type="dcterms:W3CDTF">2020-01-20T13:52:50Z</dcterms:created>
  <dcterms:modified xsi:type="dcterms:W3CDTF">2025-04-10T17:21:09Z</dcterms:modified>
</cp:coreProperties>
</file>