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25"/>
  </p:notesMasterIdLst>
  <p:sldIdLst>
    <p:sldId id="270" r:id="rId6"/>
    <p:sldId id="3341" r:id="rId7"/>
    <p:sldId id="3338" r:id="rId8"/>
    <p:sldId id="3318" r:id="rId9"/>
    <p:sldId id="3347" r:id="rId10"/>
    <p:sldId id="298" r:id="rId11"/>
    <p:sldId id="413" r:id="rId12"/>
    <p:sldId id="3348" r:id="rId13"/>
    <p:sldId id="411" r:id="rId14"/>
    <p:sldId id="3336" r:id="rId15"/>
    <p:sldId id="3342" r:id="rId16"/>
    <p:sldId id="3344" r:id="rId17"/>
    <p:sldId id="3350" r:id="rId18"/>
    <p:sldId id="321" r:id="rId19"/>
    <p:sldId id="318" r:id="rId20"/>
    <p:sldId id="3351" r:id="rId21"/>
    <p:sldId id="412" r:id="rId22"/>
    <p:sldId id="3346" r:id="rId23"/>
    <p:sldId id="333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7F2FB4A-7FAF-F463-F296-FCF21618A448}" name="Kobylt, Kat" initials="KK" userId="S::kkobylt@mapc.org::ea7357aa-f287-4615-80e0-c5e5bebda2c7" providerId="AD"/>
  <p188:author id="{F83E32F8-ED11-C607-0939-87543E54594F}" name="Guest User" initials="GU" userId="S::urn:spo:anon#f104f354760d7edfa092c4d8499ff865f95a65fb3b5fbe17e7c89430aa09c91f::" providerId="AD"/>
  <p188:author id="{BC8C8CFA-3D21-80A5-CD23-8A78D7F93225}" name="Guerrero, Elisa" initials="GE" userId="S::eguerrero@mapc.org::a8288f46-4324-4a95-b1d5-7d90005fed0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BE20"/>
    <a:srgbClr val="004A91"/>
    <a:srgbClr val="000000"/>
    <a:srgbClr val="D4F0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8" d="100"/>
          <a:sy n="58" d="100"/>
        </p:scale>
        <p:origin x="93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8/10/relationships/authors" Targe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76DB9A-B0EF-46E7-A94A-AFDF1797DC17}" type="doc">
      <dgm:prSet loTypeId="urn:microsoft.com/office/officeart/2005/8/layout/venn1" loCatId="relationship" qsTypeId="urn:microsoft.com/office/officeart/2005/8/quickstyle/simple1" qsCatId="simple" csTypeId="urn:microsoft.com/office/officeart/2005/8/colors/accent1_2" csCatId="accent1" phldr="1"/>
      <dgm:spPr/>
    </dgm:pt>
    <dgm:pt modelId="{C21C37EA-FF97-4A05-9F2D-83568F30C44E}">
      <dgm:prSet phldrT="[Text]"/>
      <dgm:spPr/>
      <dgm:t>
        <a:bodyPr/>
        <a:lstStyle/>
        <a:p>
          <a:r>
            <a:rPr lang="en-US" b="1" dirty="0">
              <a:solidFill>
                <a:schemeClr val="accent1">
                  <a:lumMod val="50000"/>
                </a:schemeClr>
              </a:solidFill>
            </a:rPr>
            <a:t>Natural Hazards: </a:t>
          </a:r>
          <a:r>
            <a:rPr lang="en-US" dirty="0">
              <a:solidFill>
                <a:schemeClr val="accent1">
                  <a:lumMod val="50000"/>
                </a:schemeClr>
              </a:solidFill>
            </a:rPr>
            <a:t>a source of harm created by an environmental or geological event, including flooding and earthquakes</a:t>
          </a:r>
        </a:p>
        <a:p>
          <a:endParaRPr lang="en-US" dirty="0">
            <a:solidFill>
              <a:schemeClr val="accent1">
                <a:lumMod val="50000"/>
              </a:schemeClr>
            </a:solidFill>
          </a:endParaRPr>
        </a:p>
        <a:p>
          <a:r>
            <a:rPr lang="en-US" b="1" dirty="0">
              <a:solidFill>
                <a:schemeClr val="accent1">
                  <a:lumMod val="50000"/>
                </a:schemeClr>
              </a:solidFill>
            </a:rPr>
            <a:t>Natural Hazard Mitigation: </a:t>
          </a:r>
          <a:r>
            <a:rPr lang="en-US" dirty="0">
              <a:solidFill>
                <a:schemeClr val="accent1">
                  <a:lumMod val="50000"/>
                </a:schemeClr>
              </a:solidFill>
            </a:rPr>
            <a:t>reducing damage from natural hazards, including short-term, episodic events</a:t>
          </a:r>
        </a:p>
      </dgm:t>
    </dgm:pt>
    <dgm:pt modelId="{6E2DA04B-374B-4819-B7CB-D769F22C38F1}" type="parTrans" cxnId="{6824DACC-6877-4331-BB37-751E097C0EC0}">
      <dgm:prSet/>
      <dgm:spPr/>
      <dgm:t>
        <a:bodyPr/>
        <a:lstStyle/>
        <a:p>
          <a:endParaRPr lang="en-US"/>
        </a:p>
      </dgm:t>
    </dgm:pt>
    <dgm:pt modelId="{9E9F9115-3EB3-4BA1-91D9-00309A910435}" type="sibTrans" cxnId="{6824DACC-6877-4331-BB37-751E097C0EC0}">
      <dgm:prSet/>
      <dgm:spPr/>
      <dgm:t>
        <a:bodyPr/>
        <a:lstStyle/>
        <a:p>
          <a:endParaRPr lang="en-US"/>
        </a:p>
      </dgm:t>
    </dgm:pt>
    <dgm:pt modelId="{A5E772F9-46C8-43FA-942B-F667DF67BCAD}">
      <dgm:prSet phldrT="[Text]"/>
      <dgm:spPr/>
      <dgm:t>
        <a:bodyPr/>
        <a:lstStyle/>
        <a:p>
          <a:r>
            <a:rPr lang="en-US" b="1" dirty="0">
              <a:solidFill>
                <a:schemeClr val="accent1">
                  <a:lumMod val="50000"/>
                </a:schemeClr>
              </a:solidFill>
            </a:rPr>
            <a:t>Climate Change: </a:t>
          </a:r>
          <a:r>
            <a:rPr lang="en-US" dirty="0">
              <a:solidFill>
                <a:schemeClr val="accent1">
                  <a:lumMod val="50000"/>
                </a:schemeClr>
              </a:solidFill>
            </a:rPr>
            <a:t>increases the frequency, duration, and intensity of natural hazards; including heat, drought, and precipitation</a:t>
          </a:r>
        </a:p>
        <a:p>
          <a:endParaRPr lang="en-US" dirty="0">
            <a:solidFill>
              <a:schemeClr val="accent1">
                <a:lumMod val="50000"/>
              </a:schemeClr>
            </a:solidFill>
          </a:endParaRPr>
        </a:p>
        <a:p>
          <a:r>
            <a:rPr lang="en-US" b="1" dirty="0">
              <a:solidFill>
                <a:schemeClr val="accent1">
                  <a:lumMod val="50000"/>
                </a:schemeClr>
              </a:solidFill>
              <a:ea typeface="Open Sans" panose="020B0606030504020204" pitchFamily="34" charset="0"/>
              <a:cs typeface="Open Sans" panose="020B0606030504020204" pitchFamily="34" charset="0"/>
            </a:rPr>
            <a:t>Climate</a:t>
          </a:r>
          <a:r>
            <a:rPr lang="en-US" b="1" dirty="0">
              <a:solidFill>
                <a:schemeClr val="accent1">
                  <a:lumMod val="50000"/>
                </a:schemeClr>
              </a:solidFill>
            </a:rPr>
            <a:t> Adaptation:</a:t>
          </a:r>
          <a:r>
            <a:rPr lang="en-US" dirty="0">
              <a:solidFill>
                <a:schemeClr val="accent1">
                  <a:lumMod val="50000"/>
                </a:schemeClr>
              </a:solidFill>
            </a:rPr>
            <a:t> reducing the risk to, and mitigating impacts from, the increasing frequency of natural hazards</a:t>
          </a:r>
        </a:p>
      </dgm:t>
    </dgm:pt>
    <dgm:pt modelId="{B116816B-5A66-468D-AC63-A29804D895E7}" type="parTrans" cxnId="{763E01D7-984F-444A-B326-2A99E71F6140}">
      <dgm:prSet/>
      <dgm:spPr/>
      <dgm:t>
        <a:bodyPr/>
        <a:lstStyle/>
        <a:p>
          <a:endParaRPr lang="en-US"/>
        </a:p>
      </dgm:t>
    </dgm:pt>
    <dgm:pt modelId="{8B0C8D57-EB06-4D00-985A-32108B545961}" type="sibTrans" cxnId="{763E01D7-984F-444A-B326-2A99E71F6140}">
      <dgm:prSet/>
      <dgm:spPr/>
      <dgm:t>
        <a:bodyPr/>
        <a:lstStyle/>
        <a:p>
          <a:endParaRPr lang="en-US"/>
        </a:p>
      </dgm:t>
    </dgm:pt>
    <dgm:pt modelId="{E43AC1F0-A3ED-4FEB-9D50-C8645785C483}" type="pres">
      <dgm:prSet presAssocID="{8A76DB9A-B0EF-46E7-A94A-AFDF1797DC17}" presName="compositeShape" presStyleCnt="0">
        <dgm:presLayoutVars>
          <dgm:chMax val="7"/>
          <dgm:dir/>
          <dgm:resizeHandles val="exact"/>
        </dgm:presLayoutVars>
      </dgm:prSet>
      <dgm:spPr/>
    </dgm:pt>
    <dgm:pt modelId="{C44F5699-D246-4704-BB5B-95A5D52E6410}" type="pres">
      <dgm:prSet presAssocID="{C21C37EA-FF97-4A05-9F2D-83568F30C44E}" presName="circ1" presStyleLbl="vennNode1" presStyleIdx="0" presStyleCnt="2"/>
      <dgm:spPr/>
    </dgm:pt>
    <dgm:pt modelId="{BF081DC5-D3CD-4D56-BE4F-F84471A44003}" type="pres">
      <dgm:prSet presAssocID="{C21C37EA-FF97-4A05-9F2D-83568F30C44E}" presName="circ1Tx" presStyleLbl="revTx" presStyleIdx="0" presStyleCnt="0">
        <dgm:presLayoutVars>
          <dgm:chMax val="0"/>
          <dgm:chPref val="0"/>
          <dgm:bulletEnabled val="1"/>
        </dgm:presLayoutVars>
      </dgm:prSet>
      <dgm:spPr/>
    </dgm:pt>
    <dgm:pt modelId="{F4D02F22-2738-4A65-A258-A2EEE42F2EAF}" type="pres">
      <dgm:prSet presAssocID="{A5E772F9-46C8-43FA-942B-F667DF67BCAD}" presName="circ2" presStyleLbl="vennNode1" presStyleIdx="1" presStyleCnt="2"/>
      <dgm:spPr/>
    </dgm:pt>
    <dgm:pt modelId="{059CE6DA-88E3-4188-9283-107F9D368D12}" type="pres">
      <dgm:prSet presAssocID="{A5E772F9-46C8-43FA-942B-F667DF67BCAD}" presName="circ2Tx" presStyleLbl="revTx" presStyleIdx="0" presStyleCnt="0">
        <dgm:presLayoutVars>
          <dgm:chMax val="0"/>
          <dgm:chPref val="0"/>
          <dgm:bulletEnabled val="1"/>
        </dgm:presLayoutVars>
      </dgm:prSet>
      <dgm:spPr/>
    </dgm:pt>
  </dgm:ptLst>
  <dgm:cxnLst>
    <dgm:cxn modelId="{61D4B70E-AAFB-44EC-B700-F1CF70CF4AF5}" type="presOf" srcId="{8A76DB9A-B0EF-46E7-A94A-AFDF1797DC17}" destId="{E43AC1F0-A3ED-4FEB-9D50-C8645785C483}" srcOrd="0" destOrd="0" presId="urn:microsoft.com/office/officeart/2005/8/layout/venn1"/>
    <dgm:cxn modelId="{07F1CE2C-E5F3-4656-9596-26D5AC910324}" type="presOf" srcId="{C21C37EA-FF97-4A05-9F2D-83568F30C44E}" destId="{BF081DC5-D3CD-4D56-BE4F-F84471A44003}" srcOrd="1" destOrd="0" presId="urn:microsoft.com/office/officeart/2005/8/layout/venn1"/>
    <dgm:cxn modelId="{6F67E16F-32BA-4B88-BC5E-AEBBFA51A7CE}" type="presOf" srcId="{C21C37EA-FF97-4A05-9F2D-83568F30C44E}" destId="{C44F5699-D246-4704-BB5B-95A5D52E6410}" srcOrd="0" destOrd="0" presId="urn:microsoft.com/office/officeart/2005/8/layout/venn1"/>
    <dgm:cxn modelId="{6824DACC-6877-4331-BB37-751E097C0EC0}" srcId="{8A76DB9A-B0EF-46E7-A94A-AFDF1797DC17}" destId="{C21C37EA-FF97-4A05-9F2D-83568F30C44E}" srcOrd="0" destOrd="0" parTransId="{6E2DA04B-374B-4819-B7CB-D769F22C38F1}" sibTransId="{9E9F9115-3EB3-4BA1-91D9-00309A910435}"/>
    <dgm:cxn modelId="{A6E9C8D4-5969-4B03-8E7A-2EF47E24A1D3}" type="presOf" srcId="{A5E772F9-46C8-43FA-942B-F667DF67BCAD}" destId="{F4D02F22-2738-4A65-A258-A2EEE42F2EAF}" srcOrd="0" destOrd="0" presId="urn:microsoft.com/office/officeart/2005/8/layout/venn1"/>
    <dgm:cxn modelId="{763E01D7-984F-444A-B326-2A99E71F6140}" srcId="{8A76DB9A-B0EF-46E7-A94A-AFDF1797DC17}" destId="{A5E772F9-46C8-43FA-942B-F667DF67BCAD}" srcOrd="1" destOrd="0" parTransId="{B116816B-5A66-468D-AC63-A29804D895E7}" sibTransId="{8B0C8D57-EB06-4D00-985A-32108B545961}"/>
    <dgm:cxn modelId="{5322E8F8-EEA5-46D5-AEF3-93C2B4330F36}" type="presOf" srcId="{A5E772F9-46C8-43FA-942B-F667DF67BCAD}" destId="{059CE6DA-88E3-4188-9283-107F9D368D12}" srcOrd="1" destOrd="0" presId="urn:microsoft.com/office/officeart/2005/8/layout/venn1"/>
    <dgm:cxn modelId="{6A44FE5B-3452-4DF3-9593-1C3CDD33A5F4}" type="presParOf" srcId="{E43AC1F0-A3ED-4FEB-9D50-C8645785C483}" destId="{C44F5699-D246-4704-BB5B-95A5D52E6410}" srcOrd="0" destOrd="0" presId="urn:microsoft.com/office/officeart/2005/8/layout/venn1"/>
    <dgm:cxn modelId="{1D7C29E0-6569-4879-9C1A-BE001CED147F}" type="presParOf" srcId="{E43AC1F0-A3ED-4FEB-9D50-C8645785C483}" destId="{BF081DC5-D3CD-4D56-BE4F-F84471A44003}" srcOrd="1" destOrd="0" presId="urn:microsoft.com/office/officeart/2005/8/layout/venn1"/>
    <dgm:cxn modelId="{808FFFB2-A7D3-4F87-B72E-169F4237A53D}" type="presParOf" srcId="{E43AC1F0-A3ED-4FEB-9D50-C8645785C483}" destId="{F4D02F22-2738-4A65-A258-A2EEE42F2EAF}" srcOrd="2" destOrd="0" presId="urn:microsoft.com/office/officeart/2005/8/layout/venn1"/>
    <dgm:cxn modelId="{B6487F85-7D76-43D1-A7D5-65E547CD7BE7}" type="presParOf" srcId="{E43AC1F0-A3ED-4FEB-9D50-C8645785C483}" destId="{059CE6DA-88E3-4188-9283-107F9D368D12}" srcOrd="3"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E7C1AB-71BB-4047-94C4-40F00144686D}" type="doc">
      <dgm:prSet loTypeId="urn:microsoft.com/office/officeart/2017/3/layout/HorizontalPathTimeline" loCatId="timeline" qsTypeId="urn:microsoft.com/office/officeart/2005/8/quickstyle/simple1" qsCatId="simple" csTypeId="urn:microsoft.com/office/officeart/2005/8/colors/accent1_2" csCatId="accent1" phldr="1"/>
      <dgm:spPr/>
      <dgm:t>
        <a:bodyPr/>
        <a:lstStyle/>
        <a:p>
          <a:endParaRPr lang="en-US"/>
        </a:p>
      </dgm:t>
    </dgm:pt>
    <dgm:pt modelId="{E575806E-3EB6-4E9E-AEE9-3F1D348109EE}">
      <dgm:prSet phldrT="[Text]" phldr="0" custT="1"/>
      <dgm:spPr/>
      <dgm:t>
        <a:bodyPr/>
        <a:lstStyle/>
        <a:p>
          <a:r>
            <a:rPr lang="en-US" sz="1800" b="1" dirty="0">
              <a:solidFill>
                <a:schemeClr val="accent2"/>
              </a:solidFill>
              <a:latin typeface="TW Cen MT"/>
            </a:rPr>
            <a:t>TEAM#1: Update &amp; Map Critical Facilities</a:t>
          </a:r>
          <a:endParaRPr lang="en-US" sz="1800" b="1" dirty="0">
            <a:solidFill>
              <a:schemeClr val="accent2"/>
            </a:solidFill>
          </a:endParaRPr>
        </a:p>
      </dgm:t>
    </dgm:pt>
    <dgm:pt modelId="{0FE9A1F8-EE63-455C-B05D-70D7EB17AB57}" type="parTrans" cxnId="{01E1BD17-E96A-42D0-B207-10C4EF7DC349}">
      <dgm:prSet/>
      <dgm:spPr/>
      <dgm:t>
        <a:bodyPr/>
        <a:lstStyle/>
        <a:p>
          <a:endParaRPr lang="en-US"/>
        </a:p>
      </dgm:t>
    </dgm:pt>
    <dgm:pt modelId="{71ADCBF2-9700-4DB6-8539-35BD5DCC4747}" type="sibTrans" cxnId="{01E1BD17-E96A-42D0-B207-10C4EF7DC349}">
      <dgm:prSet/>
      <dgm:spPr/>
      <dgm:t>
        <a:bodyPr/>
        <a:lstStyle/>
        <a:p>
          <a:endParaRPr lang="en-US"/>
        </a:p>
      </dgm:t>
    </dgm:pt>
    <dgm:pt modelId="{975634AA-2589-4350-B366-AE4243AE8502}">
      <dgm:prSet phldrT="[Text]" phldr="0" custT="1"/>
      <dgm:spPr/>
      <dgm:t>
        <a:bodyPr/>
        <a:lstStyle/>
        <a:p>
          <a:r>
            <a:rPr lang="en-US" sz="1800" b="1" dirty="0">
              <a:solidFill>
                <a:schemeClr val="accent2"/>
              </a:solidFill>
              <a:latin typeface="TW Cen MT"/>
            </a:rPr>
            <a:t>Assessment of Risks &amp; Vulnerabilities</a:t>
          </a:r>
          <a:endParaRPr lang="en-US" sz="1800" b="1" dirty="0">
            <a:solidFill>
              <a:schemeClr val="accent2"/>
            </a:solidFill>
          </a:endParaRPr>
        </a:p>
      </dgm:t>
    </dgm:pt>
    <dgm:pt modelId="{56173C0F-ED7F-4A6E-ABE2-F08FB062F572}" type="parTrans" cxnId="{0312F3A8-8E82-461E-8482-428EFDBFEB7F}">
      <dgm:prSet/>
      <dgm:spPr/>
      <dgm:t>
        <a:bodyPr/>
        <a:lstStyle/>
        <a:p>
          <a:endParaRPr lang="en-US"/>
        </a:p>
      </dgm:t>
    </dgm:pt>
    <dgm:pt modelId="{6543A570-EFE5-4956-8E23-B5A8079CEADE}" type="sibTrans" cxnId="{0312F3A8-8E82-461E-8482-428EFDBFEB7F}">
      <dgm:prSet/>
      <dgm:spPr/>
      <dgm:t>
        <a:bodyPr/>
        <a:lstStyle/>
        <a:p>
          <a:endParaRPr lang="en-US"/>
        </a:p>
      </dgm:t>
    </dgm:pt>
    <dgm:pt modelId="{9936ED38-4D60-4C6C-AB2F-830ABB88EC3B}">
      <dgm:prSet phldrT="[Text]" phldr="0" custT="1"/>
      <dgm:spPr/>
      <dgm:t>
        <a:bodyPr/>
        <a:lstStyle/>
        <a:p>
          <a:r>
            <a:rPr lang="en-US" sz="1800" b="1" dirty="0">
              <a:solidFill>
                <a:schemeClr val="accent2"/>
              </a:solidFill>
              <a:latin typeface="TW Cen MT"/>
            </a:rPr>
            <a:t>TEAM#2: Review Existing Mitigation</a:t>
          </a:r>
          <a:endParaRPr lang="en-US" sz="1800" b="1" dirty="0">
            <a:solidFill>
              <a:srgbClr val="C00000"/>
            </a:solidFill>
          </a:endParaRPr>
        </a:p>
      </dgm:t>
    </dgm:pt>
    <dgm:pt modelId="{FCC7F572-51AB-457C-B557-7D10B66A1A7A}" type="parTrans" cxnId="{43E1DC55-2E7B-4FA3-9C1E-9C7AB5384220}">
      <dgm:prSet/>
      <dgm:spPr/>
      <dgm:t>
        <a:bodyPr/>
        <a:lstStyle/>
        <a:p>
          <a:endParaRPr lang="en-US"/>
        </a:p>
      </dgm:t>
    </dgm:pt>
    <dgm:pt modelId="{F63C5F37-0737-457D-9F61-2D9F92D3FF4F}" type="sibTrans" cxnId="{43E1DC55-2E7B-4FA3-9C1E-9C7AB5384220}">
      <dgm:prSet/>
      <dgm:spPr/>
      <dgm:t>
        <a:bodyPr/>
        <a:lstStyle/>
        <a:p>
          <a:endParaRPr lang="en-US"/>
        </a:p>
      </dgm:t>
    </dgm:pt>
    <dgm:pt modelId="{21FFFA6B-F153-4E73-A873-935E07BA6E0B}">
      <dgm:prSet phldrT="[Text]" phldr="0" custT="1"/>
      <dgm:spPr/>
      <dgm:t>
        <a:bodyPr/>
        <a:lstStyle/>
        <a:p>
          <a:r>
            <a:rPr lang="en-US" sz="1800" b="1" dirty="0">
              <a:solidFill>
                <a:schemeClr val="accent2"/>
              </a:solidFill>
              <a:latin typeface="TW Cen MT"/>
            </a:rPr>
            <a:t>TEAM #3 Update Status of Mitigation</a:t>
          </a:r>
          <a:endParaRPr lang="en-US" sz="1800" b="1" dirty="0">
            <a:solidFill>
              <a:schemeClr val="accent2"/>
            </a:solidFill>
          </a:endParaRPr>
        </a:p>
      </dgm:t>
    </dgm:pt>
    <dgm:pt modelId="{1C83932D-525D-430B-9061-713079B97860}" type="parTrans" cxnId="{9CF45C3D-AA45-46DF-A02A-0D77601C09D9}">
      <dgm:prSet/>
      <dgm:spPr/>
      <dgm:t>
        <a:bodyPr/>
        <a:lstStyle/>
        <a:p>
          <a:endParaRPr lang="en-US"/>
        </a:p>
      </dgm:t>
    </dgm:pt>
    <dgm:pt modelId="{3A83B8EE-1C34-4B63-AE76-457C4DD8D31C}" type="sibTrans" cxnId="{9CF45C3D-AA45-46DF-A02A-0D77601C09D9}">
      <dgm:prSet/>
      <dgm:spPr/>
      <dgm:t>
        <a:bodyPr/>
        <a:lstStyle/>
        <a:p>
          <a:endParaRPr lang="en-US"/>
        </a:p>
      </dgm:t>
    </dgm:pt>
    <dgm:pt modelId="{C7689515-31BF-43D1-A0FD-8AA712CE3A5C}">
      <dgm:prSet phldrT="[Text]" phldr="0" custT="1"/>
      <dgm:spPr/>
      <dgm:t>
        <a:bodyPr/>
        <a:lstStyle/>
        <a:p>
          <a:r>
            <a:rPr lang="en-US" sz="1800" b="1" dirty="0">
              <a:solidFill>
                <a:srgbClr val="C00000"/>
              </a:solidFill>
              <a:latin typeface="TW Cen MT"/>
            </a:rPr>
            <a:t>1st Public Meeting</a:t>
          </a:r>
          <a:endParaRPr lang="en-US" sz="1800" b="1" dirty="0">
            <a:solidFill>
              <a:srgbClr val="C00000"/>
            </a:solidFill>
          </a:endParaRPr>
        </a:p>
      </dgm:t>
    </dgm:pt>
    <dgm:pt modelId="{244C8D9F-489E-4FEB-B3B2-9363D391B74A}" type="parTrans" cxnId="{8D8077FD-BCFB-4E28-985A-0AC2940D4481}">
      <dgm:prSet/>
      <dgm:spPr/>
      <dgm:t>
        <a:bodyPr/>
        <a:lstStyle/>
        <a:p>
          <a:endParaRPr lang="en-US"/>
        </a:p>
      </dgm:t>
    </dgm:pt>
    <dgm:pt modelId="{4250E6AE-E2AC-4448-A606-25D480B96BF5}" type="sibTrans" cxnId="{8D8077FD-BCFB-4E28-985A-0AC2940D4481}">
      <dgm:prSet/>
      <dgm:spPr/>
      <dgm:t>
        <a:bodyPr/>
        <a:lstStyle/>
        <a:p>
          <a:endParaRPr lang="en-US"/>
        </a:p>
      </dgm:t>
    </dgm:pt>
    <dgm:pt modelId="{08C6C8D7-2CE7-4871-9A52-C96FCBE58A61}">
      <dgm:prSet phldr="0" custT="1"/>
      <dgm:spPr/>
      <dgm:t>
        <a:bodyPr/>
        <a:lstStyle/>
        <a:p>
          <a:r>
            <a:rPr lang="en-US" sz="1800" b="1" dirty="0">
              <a:solidFill>
                <a:srgbClr val="002060"/>
              </a:solidFill>
              <a:latin typeface="TW Cen MT"/>
            </a:rPr>
            <a:t>TEAM #4 Review the Mitigation Strategy</a:t>
          </a:r>
          <a:endParaRPr lang="en-US" sz="1800" b="1" dirty="0">
            <a:solidFill>
              <a:srgbClr val="002060"/>
            </a:solidFill>
          </a:endParaRPr>
        </a:p>
      </dgm:t>
    </dgm:pt>
    <dgm:pt modelId="{D3AB73FE-481C-4C3F-8BE7-8F0B9B5D428E}" type="parTrans" cxnId="{9908EF18-4D21-4133-850D-1AA90C4EAA3B}">
      <dgm:prSet/>
      <dgm:spPr/>
      <dgm:t>
        <a:bodyPr/>
        <a:lstStyle/>
        <a:p>
          <a:endParaRPr lang="en-US"/>
        </a:p>
      </dgm:t>
    </dgm:pt>
    <dgm:pt modelId="{AC741D3E-DBE5-4C75-9804-2D3C550C5788}" type="sibTrans" cxnId="{9908EF18-4D21-4133-850D-1AA90C4EAA3B}">
      <dgm:prSet/>
      <dgm:spPr/>
      <dgm:t>
        <a:bodyPr/>
        <a:lstStyle/>
        <a:p>
          <a:endParaRPr lang="en-US"/>
        </a:p>
      </dgm:t>
    </dgm:pt>
    <dgm:pt modelId="{18F85322-38A4-4524-A7B5-6D3B6738D86E}">
      <dgm:prSet phldr="0" custT="1"/>
      <dgm:spPr/>
      <dgm:t>
        <a:bodyPr/>
        <a:lstStyle/>
        <a:p>
          <a:r>
            <a:rPr lang="en-US" sz="1800" b="1" dirty="0">
              <a:solidFill>
                <a:srgbClr val="002060"/>
              </a:solidFill>
              <a:latin typeface="TW Cen MT"/>
            </a:rPr>
            <a:t>Prepare Draft Plan</a:t>
          </a:r>
          <a:endParaRPr lang="en-US" sz="1800" b="1" dirty="0">
            <a:solidFill>
              <a:srgbClr val="002060"/>
            </a:solidFill>
          </a:endParaRPr>
        </a:p>
      </dgm:t>
    </dgm:pt>
    <dgm:pt modelId="{03681172-BB47-4F4A-9B9E-20BE33CD4C33}" type="parTrans" cxnId="{99853C9D-5D8A-4BC9-98D7-C6401A96D8ED}">
      <dgm:prSet/>
      <dgm:spPr/>
      <dgm:t>
        <a:bodyPr/>
        <a:lstStyle/>
        <a:p>
          <a:endParaRPr lang="en-US"/>
        </a:p>
      </dgm:t>
    </dgm:pt>
    <dgm:pt modelId="{8C7EFFC8-8C13-4829-BB6C-7D9551FD7031}" type="sibTrans" cxnId="{99853C9D-5D8A-4BC9-98D7-C6401A96D8ED}">
      <dgm:prSet/>
      <dgm:spPr/>
      <dgm:t>
        <a:bodyPr/>
        <a:lstStyle/>
        <a:p>
          <a:endParaRPr lang="en-US"/>
        </a:p>
      </dgm:t>
    </dgm:pt>
    <dgm:pt modelId="{A44E08ED-F3F5-47FD-B7AD-F7B98A689157}">
      <dgm:prSet phldr="0" custT="1"/>
      <dgm:spPr/>
      <dgm:t>
        <a:bodyPr/>
        <a:lstStyle/>
        <a:p>
          <a:r>
            <a:rPr lang="en-US" sz="1800" b="1" dirty="0">
              <a:solidFill>
                <a:schemeClr val="accent2"/>
              </a:solidFill>
            </a:rPr>
            <a:t>2</a:t>
          </a:r>
          <a:r>
            <a:rPr lang="en-US" sz="1800" b="1" baseline="30000" dirty="0">
              <a:solidFill>
                <a:schemeClr val="accent2"/>
              </a:solidFill>
            </a:rPr>
            <a:t>nd</a:t>
          </a:r>
          <a:r>
            <a:rPr lang="en-US" sz="1800" b="1" dirty="0">
              <a:solidFill>
                <a:schemeClr val="accent2"/>
              </a:solidFill>
            </a:rPr>
            <a:t> Public Meeting</a:t>
          </a:r>
          <a:br>
            <a:rPr lang="en-US" sz="1800" b="1" dirty="0">
              <a:solidFill>
                <a:schemeClr val="accent2"/>
              </a:solidFill>
            </a:rPr>
          </a:br>
          <a:r>
            <a:rPr lang="en-US" sz="1800" b="1" dirty="0">
              <a:solidFill>
                <a:schemeClr val="accent2"/>
              </a:solidFill>
            </a:rPr>
            <a:t>Review Draft Plan</a:t>
          </a:r>
        </a:p>
      </dgm:t>
    </dgm:pt>
    <dgm:pt modelId="{16F709DD-CA14-4470-9770-6E6CE9001F42}" type="parTrans" cxnId="{CB234537-3A00-40E0-92B3-566AB186C8BA}">
      <dgm:prSet/>
      <dgm:spPr/>
      <dgm:t>
        <a:bodyPr/>
        <a:lstStyle/>
        <a:p>
          <a:endParaRPr lang="en-US"/>
        </a:p>
      </dgm:t>
    </dgm:pt>
    <dgm:pt modelId="{D8F3C006-25E6-48EE-91FA-975C018176C8}" type="sibTrans" cxnId="{CB234537-3A00-40E0-92B3-566AB186C8BA}">
      <dgm:prSet/>
      <dgm:spPr/>
      <dgm:t>
        <a:bodyPr/>
        <a:lstStyle/>
        <a:p>
          <a:endParaRPr lang="en-US"/>
        </a:p>
      </dgm:t>
    </dgm:pt>
    <dgm:pt modelId="{C46E21F5-C98F-41AC-9424-46EB911CB691}">
      <dgm:prSet phldr="0"/>
      <dgm:spPr/>
      <dgm:t>
        <a:bodyPr/>
        <a:lstStyle/>
        <a:p>
          <a:pPr>
            <a:defRPr b="1"/>
          </a:pPr>
          <a:endParaRPr lang="en-US">
            <a:solidFill>
              <a:schemeClr val="accent2"/>
            </a:solidFill>
          </a:endParaRPr>
        </a:p>
      </dgm:t>
    </dgm:pt>
    <dgm:pt modelId="{41AD262F-3B31-456E-BB0E-482ED5B2F0BD}" type="parTrans" cxnId="{5BF948B2-373C-487E-B0CA-64B05151E29B}">
      <dgm:prSet/>
      <dgm:spPr/>
      <dgm:t>
        <a:bodyPr/>
        <a:lstStyle/>
        <a:p>
          <a:endParaRPr lang="en-US"/>
        </a:p>
      </dgm:t>
    </dgm:pt>
    <dgm:pt modelId="{57ABD059-5274-4F86-88C3-BF462F7A2343}" type="sibTrans" cxnId="{5BF948B2-373C-487E-B0CA-64B05151E29B}">
      <dgm:prSet/>
      <dgm:spPr/>
      <dgm:t>
        <a:bodyPr/>
        <a:lstStyle/>
        <a:p>
          <a:endParaRPr lang="en-US"/>
        </a:p>
      </dgm:t>
    </dgm:pt>
    <dgm:pt modelId="{D76E3C07-07E4-41D1-98B7-97ACD6389F66}">
      <dgm:prSet phldr="0"/>
      <dgm:spPr/>
      <dgm:t>
        <a:bodyPr/>
        <a:lstStyle/>
        <a:p>
          <a:pPr>
            <a:defRPr b="1"/>
          </a:pPr>
          <a:endParaRPr lang="en-US">
            <a:solidFill>
              <a:schemeClr val="accent2"/>
            </a:solidFill>
          </a:endParaRPr>
        </a:p>
      </dgm:t>
    </dgm:pt>
    <dgm:pt modelId="{1A35FC45-3943-4E86-B474-8A8C4414A30B}" type="parTrans" cxnId="{DF26B35A-D967-48D0-8B4B-051F5CA44A7B}">
      <dgm:prSet/>
      <dgm:spPr/>
      <dgm:t>
        <a:bodyPr/>
        <a:lstStyle/>
        <a:p>
          <a:endParaRPr lang="en-US"/>
        </a:p>
      </dgm:t>
    </dgm:pt>
    <dgm:pt modelId="{B14B4C07-D774-4B53-85A1-666FFC1941F3}" type="sibTrans" cxnId="{DF26B35A-D967-48D0-8B4B-051F5CA44A7B}">
      <dgm:prSet/>
      <dgm:spPr/>
      <dgm:t>
        <a:bodyPr/>
        <a:lstStyle/>
        <a:p>
          <a:endParaRPr lang="en-US"/>
        </a:p>
      </dgm:t>
    </dgm:pt>
    <dgm:pt modelId="{472417A7-C75A-4C31-90D7-DEC8C413C7E6}">
      <dgm:prSet phldr="0"/>
      <dgm:spPr/>
      <dgm:t>
        <a:bodyPr/>
        <a:lstStyle/>
        <a:p>
          <a:pPr>
            <a:defRPr b="1"/>
          </a:pPr>
          <a:endParaRPr lang="en-US">
            <a:solidFill>
              <a:schemeClr val="accent2"/>
            </a:solidFill>
          </a:endParaRPr>
        </a:p>
      </dgm:t>
    </dgm:pt>
    <dgm:pt modelId="{7E5B5044-F215-49D6-98D1-E186651C0597}" type="parTrans" cxnId="{C672359F-745D-40D2-A39C-399AFDE65F83}">
      <dgm:prSet/>
      <dgm:spPr/>
      <dgm:t>
        <a:bodyPr/>
        <a:lstStyle/>
        <a:p>
          <a:endParaRPr lang="en-US"/>
        </a:p>
      </dgm:t>
    </dgm:pt>
    <dgm:pt modelId="{BC9B2F5C-44D5-4811-8BEA-F9F19442DE96}" type="sibTrans" cxnId="{C672359F-745D-40D2-A39C-399AFDE65F83}">
      <dgm:prSet/>
      <dgm:spPr/>
      <dgm:t>
        <a:bodyPr/>
        <a:lstStyle/>
        <a:p>
          <a:endParaRPr lang="en-US"/>
        </a:p>
      </dgm:t>
    </dgm:pt>
    <dgm:pt modelId="{877C8516-3954-4328-BF70-3645483A27FF}">
      <dgm:prSet phldr="0"/>
      <dgm:spPr/>
      <dgm:t>
        <a:bodyPr/>
        <a:lstStyle/>
        <a:p>
          <a:pPr>
            <a:defRPr b="1"/>
          </a:pPr>
          <a:endParaRPr lang="en-US">
            <a:solidFill>
              <a:schemeClr val="accent2"/>
            </a:solidFill>
          </a:endParaRPr>
        </a:p>
      </dgm:t>
    </dgm:pt>
    <dgm:pt modelId="{2E605B4A-A2E3-41E2-986C-938D42DDE92B}" type="parTrans" cxnId="{D8985AFE-0FDC-42D9-87F4-593513CB9212}">
      <dgm:prSet/>
      <dgm:spPr/>
      <dgm:t>
        <a:bodyPr/>
        <a:lstStyle/>
        <a:p>
          <a:endParaRPr lang="en-US"/>
        </a:p>
      </dgm:t>
    </dgm:pt>
    <dgm:pt modelId="{43101EE7-5EDA-4592-878A-90B3A9497A09}" type="sibTrans" cxnId="{D8985AFE-0FDC-42D9-87F4-593513CB9212}">
      <dgm:prSet/>
      <dgm:spPr/>
      <dgm:t>
        <a:bodyPr/>
        <a:lstStyle/>
        <a:p>
          <a:endParaRPr lang="en-US"/>
        </a:p>
      </dgm:t>
    </dgm:pt>
    <dgm:pt modelId="{040F5CB8-AD5F-4056-85F3-0E349D3FE8A1}">
      <dgm:prSet phldr="0"/>
      <dgm:spPr/>
      <dgm:t>
        <a:bodyPr/>
        <a:lstStyle/>
        <a:p>
          <a:pPr>
            <a:defRPr b="1"/>
          </a:pPr>
          <a:endParaRPr lang="en-US">
            <a:solidFill>
              <a:schemeClr val="accent2"/>
            </a:solidFill>
          </a:endParaRPr>
        </a:p>
      </dgm:t>
    </dgm:pt>
    <dgm:pt modelId="{3DFDB3BD-4DEA-45A0-B146-0DD83AE50B41}" type="parTrans" cxnId="{20623CD3-8821-4579-A134-2F6BA33EA351}">
      <dgm:prSet/>
      <dgm:spPr/>
      <dgm:t>
        <a:bodyPr/>
        <a:lstStyle/>
        <a:p>
          <a:endParaRPr lang="en-US"/>
        </a:p>
      </dgm:t>
    </dgm:pt>
    <dgm:pt modelId="{9186699C-D98E-4680-B523-2ED86956F06C}" type="sibTrans" cxnId="{20623CD3-8821-4579-A134-2F6BA33EA351}">
      <dgm:prSet/>
      <dgm:spPr/>
      <dgm:t>
        <a:bodyPr/>
        <a:lstStyle/>
        <a:p>
          <a:endParaRPr lang="en-US"/>
        </a:p>
      </dgm:t>
    </dgm:pt>
    <dgm:pt modelId="{BFBF17AA-9476-478D-91CE-ACECCE8113BC}">
      <dgm:prSet phldr="0"/>
      <dgm:spPr/>
      <dgm:t>
        <a:bodyPr/>
        <a:lstStyle/>
        <a:p>
          <a:pPr>
            <a:defRPr b="1"/>
          </a:pPr>
          <a:endParaRPr lang="en-US">
            <a:solidFill>
              <a:schemeClr val="accent2"/>
            </a:solidFill>
          </a:endParaRPr>
        </a:p>
      </dgm:t>
    </dgm:pt>
    <dgm:pt modelId="{A7F8BAB1-E24C-4712-B836-7D011D0A9498}" type="parTrans" cxnId="{D9ACA4D2-E898-4005-80EC-3064C1BEDF4C}">
      <dgm:prSet/>
      <dgm:spPr/>
      <dgm:t>
        <a:bodyPr/>
        <a:lstStyle/>
        <a:p>
          <a:endParaRPr lang="en-US"/>
        </a:p>
      </dgm:t>
    </dgm:pt>
    <dgm:pt modelId="{B2F89136-B71A-4E53-ABCA-50A3D9C26BBC}" type="sibTrans" cxnId="{D9ACA4D2-E898-4005-80EC-3064C1BEDF4C}">
      <dgm:prSet/>
      <dgm:spPr/>
      <dgm:t>
        <a:bodyPr/>
        <a:lstStyle/>
        <a:p>
          <a:endParaRPr lang="en-US"/>
        </a:p>
      </dgm:t>
    </dgm:pt>
    <dgm:pt modelId="{8EFBE98B-4412-407C-B9A4-8AB3685C8BD4}">
      <dgm:prSet phldr="0"/>
      <dgm:spPr/>
      <dgm:t>
        <a:bodyPr/>
        <a:lstStyle/>
        <a:p>
          <a:pPr>
            <a:defRPr b="1"/>
          </a:pPr>
          <a:endParaRPr lang="en-US">
            <a:solidFill>
              <a:schemeClr val="accent2"/>
            </a:solidFill>
          </a:endParaRPr>
        </a:p>
      </dgm:t>
    </dgm:pt>
    <dgm:pt modelId="{227021B4-D59F-423C-A7C5-6B3CACEE06E8}" type="parTrans" cxnId="{60C49C03-A9AC-48E6-95E6-6CDF3E70DF83}">
      <dgm:prSet/>
      <dgm:spPr/>
      <dgm:t>
        <a:bodyPr/>
        <a:lstStyle/>
        <a:p>
          <a:endParaRPr lang="en-US"/>
        </a:p>
      </dgm:t>
    </dgm:pt>
    <dgm:pt modelId="{04B36796-086E-4868-8BE2-425A3392C725}" type="sibTrans" cxnId="{60C49C03-A9AC-48E6-95E6-6CDF3E70DF83}">
      <dgm:prSet/>
      <dgm:spPr/>
      <dgm:t>
        <a:bodyPr/>
        <a:lstStyle/>
        <a:p>
          <a:endParaRPr lang="en-US"/>
        </a:p>
      </dgm:t>
    </dgm:pt>
    <dgm:pt modelId="{6446DECA-80E7-45DE-B4C8-17861B75601C}">
      <dgm:prSet phldr="0"/>
      <dgm:spPr/>
      <dgm:t>
        <a:bodyPr/>
        <a:lstStyle/>
        <a:p>
          <a:pPr>
            <a:defRPr b="1"/>
          </a:pPr>
          <a:endParaRPr lang="en-US">
            <a:solidFill>
              <a:schemeClr val="accent2"/>
            </a:solidFill>
          </a:endParaRPr>
        </a:p>
      </dgm:t>
    </dgm:pt>
    <dgm:pt modelId="{CE743084-BAB2-4754-87D7-84E1C709ABB9}" type="parTrans" cxnId="{AFBC8E82-788C-4339-AC54-60CCF2C96969}">
      <dgm:prSet/>
      <dgm:spPr/>
      <dgm:t>
        <a:bodyPr/>
        <a:lstStyle/>
        <a:p>
          <a:endParaRPr lang="en-US"/>
        </a:p>
      </dgm:t>
    </dgm:pt>
    <dgm:pt modelId="{5B334C61-EFAC-4795-93BF-42AB9C0FBEE5}" type="sibTrans" cxnId="{AFBC8E82-788C-4339-AC54-60CCF2C96969}">
      <dgm:prSet/>
      <dgm:spPr/>
      <dgm:t>
        <a:bodyPr/>
        <a:lstStyle/>
        <a:p>
          <a:endParaRPr lang="en-US"/>
        </a:p>
      </dgm:t>
    </dgm:pt>
    <dgm:pt modelId="{75FEA082-B35F-4667-A4D5-1906F4F5BF8C}" type="pres">
      <dgm:prSet presAssocID="{95E7C1AB-71BB-4047-94C4-40F00144686D}" presName="root" presStyleCnt="0">
        <dgm:presLayoutVars>
          <dgm:chMax/>
          <dgm:chPref/>
          <dgm:animLvl val="lvl"/>
        </dgm:presLayoutVars>
      </dgm:prSet>
      <dgm:spPr/>
    </dgm:pt>
    <dgm:pt modelId="{B5EF2637-A363-4A98-9B9C-AC2A388465EE}" type="pres">
      <dgm:prSet presAssocID="{95E7C1AB-71BB-4047-94C4-40F00144686D}" presName="divider" presStyleLbl="node1" presStyleIdx="0" presStyleCnt="1" custLinFactNeighborY="-39892"/>
      <dgm:spPr/>
    </dgm:pt>
    <dgm:pt modelId="{6A88FDDD-0EC6-49B5-BC75-83E623FC3F49}" type="pres">
      <dgm:prSet presAssocID="{95E7C1AB-71BB-4047-94C4-40F00144686D}" presName="nodes" presStyleCnt="0">
        <dgm:presLayoutVars>
          <dgm:chMax/>
          <dgm:chPref/>
          <dgm:animLvl val="lvl"/>
        </dgm:presLayoutVars>
      </dgm:prSet>
      <dgm:spPr/>
    </dgm:pt>
    <dgm:pt modelId="{A896AE51-6B02-4761-B6B1-DC54597C2AC9}" type="pres">
      <dgm:prSet presAssocID="{D76E3C07-07E4-41D1-98B7-97ACD6389F66}" presName="composite" presStyleCnt="0"/>
      <dgm:spPr/>
    </dgm:pt>
    <dgm:pt modelId="{45AEE37F-98D0-49B2-A218-7D394AC9053E}" type="pres">
      <dgm:prSet presAssocID="{D76E3C07-07E4-41D1-98B7-97ACD6389F66}" presName="L1TextContainer" presStyleLbl="revTx" presStyleIdx="0" presStyleCnt="8">
        <dgm:presLayoutVars>
          <dgm:chMax val="1"/>
          <dgm:chPref val="1"/>
          <dgm:bulletEnabled val="1"/>
        </dgm:presLayoutVars>
      </dgm:prSet>
      <dgm:spPr/>
    </dgm:pt>
    <dgm:pt modelId="{6F2CFBFC-84EE-49B3-871E-D83CE59D3279}" type="pres">
      <dgm:prSet presAssocID="{D76E3C07-07E4-41D1-98B7-97ACD6389F66}" presName="L2TextContainerWrapper" presStyleCnt="0">
        <dgm:presLayoutVars>
          <dgm:chMax val="0"/>
          <dgm:chPref val="0"/>
          <dgm:bulletEnabled val="1"/>
        </dgm:presLayoutVars>
      </dgm:prSet>
      <dgm:spPr/>
    </dgm:pt>
    <dgm:pt modelId="{AE8A53B4-D272-411B-812C-FEF76021BF8D}" type="pres">
      <dgm:prSet presAssocID="{D76E3C07-07E4-41D1-98B7-97ACD6389F66}" presName="L2TextContainer" presStyleLbl="bgAccFollowNode1" presStyleIdx="0" presStyleCnt="8" custScaleX="105616" custLinFactNeighborX="5712" custLinFactNeighborY="13781"/>
      <dgm:spPr/>
    </dgm:pt>
    <dgm:pt modelId="{84A3C53B-5864-454F-880A-76B926DD45B0}" type="pres">
      <dgm:prSet presAssocID="{D76E3C07-07E4-41D1-98B7-97ACD6389F66}" presName="FlexibleEmptyPlaceHolder" presStyleCnt="0"/>
      <dgm:spPr/>
    </dgm:pt>
    <dgm:pt modelId="{5E128BA4-2DF1-4B0E-B0CC-FB8878A6CDB0}" type="pres">
      <dgm:prSet presAssocID="{D76E3C07-07E4-41D1-98B7-97ACD6389F66}" presName="ConnectLine" presStyleLbl="alignNode1" presStyleIdx="0" presStyleCnt="8"/>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gm:spPr>
    </dgm:pt>
    <dgm:pt modelId="{A27D3BB1-B9E0-41F1-9EEB-620733F650B5}" type="pres">
      <dgm:prSet presAssocID="{D76E3C07-07E4-41D1-98B7-97ACD6389F66}" presName="ConnectorPoint" presStyleLbl="fgAcc1" presStyleIdx="0" presStyleCnt="8" custLinFactNeighborX="-36062" custLinFactNeighborY="-55485"/>
      <dgm:spPr>
        <a:solidFill>
          <a:schemeClr val="lt1">
            <a:alpha val="90000"/>
            <a:hueOff val="0"/>
            <a:satOff val="0"/>
            <a:lumOff val="0"/>
            <a:alphaOff val="0"/>
          </a:schemeClr>
        </a:solidFill>
        <a:ln w="12700" cap="flat" cmpd="sng" algn="ctr">
          <a:noFill/>
          <a:prstDash val="solid"/>
          <a:miter lim="800000"/>
        </a:ln>
        <a:effectLst/>
      </dgm:spPr>
    </dgm:pt>
    <dgm:pt modelId="{9CF93E13-6CAD-4E85-AFCC-C79C10BB0D35}" type="pres">
      <dgm:prSet presAssocID="{D76E3C07-07E4-41D1-98B7-97ACD6389F66}" presName="EmptyPlaceHolder" presStyleCnt="0"/>
      <dgm:spPr/>
    </dgm:pt>
    <dgm:pt modelId="{C99C72E8-E8D4-4FE0-B780-A48FC2F08A67}" type="pres">
      <dgm:prSet presAssocID="{B14B4C07-D774-4B53-85A1-666FFC1941F3}" presName="spaceBetweenRectangles" presStyleCnt="0"/>
      <dgm:spPr/>
    </dgm:pt>
    <dgm:pt modelId="{798BE372-A291-4BE9-BDAF-AD5C7C91C712}" type="pres">
      <dgm:prSet presAssocID="{C46E21F5-C98F-41AC-9424-46EB911CB691}" presName="composite" presStyleCnt="0"/>
      <dgm:spPr/>
    </dgm:pt>
    <dgm:pt modelId="{90C8330D-0512-4C89-94CD-B96B70B2D0F5}" type="pres">
      <dgm:prSet presAssocID="{C46E21F5-C98F-41AC-9424-46EB911CB691}" presName="L1TextContainer" presStyleLbl="revTx" presStyleIdx="1" presStyleCnt="8">
        <dgm:presLayoutVars>
          <dgm:chMax val="1"/>
          <dgm:chPref val="1"/>
          <dgm:bulletEnabled val="1"/>
        </dgm:presLayoutVars>
      </dgm:prSet>
      <dgm:spPr/>
    </dgm:pt>
    <dgm:pt modelId="{203FCC09-AB7D-4352-8DED-F39525BD041D}" type="pres">
      <dgm:prSet presAssocID="{C46E21F5-C98F-41AC-9424-46EB911CB691}" presName="L2TextContainerWrapper" presStyleCnt="0">
        <dgm:presLayoutVars>
          <dgm:chMax val="0"/>
          <dgm:chPref val="0"/>
          <dgm:bulletEnabled val="1"/>
        </dgm:presLayoutVars>
      </dgm:prSet>
      <dgm:spPr/>
    </dgm:pt>
    <dgm:pt modelId="{ADBFF88B-BC44-4D16-BED7-CF9C5BAD414B}" type="pres">
      <dgm:prSet presAssocID="{C46E21F5-C98F-41AC-9424-46EB911CB691}" presName="L2TextContainer" presStyleLbl="bgAccFollowNode1" presStyleIdx="1" presStyleCnt="8" custScaleX="108615" custLinFactNeighborX="-19340" custLinFactNeighborY="-10623"/>
      <dgm:spPr/>
    </dgm:pt>
    <dgm:pt modelId="{575A156E-E13E-426D-8963-4AE5E0630FDF}" type="pres">
      <dgm:prSet presAssocID="{C46E21F5-C98F-41AC-9424-46EB911CB691}" presName="FlexibleEmptyPlaceHolder" presStyleCnt="0"/>
      <dgm:spPr/>
    </dgm:pt>
    <dgm:pt modelId="{BEC97BE3-0340-4F22-8D6C-429B56AD68E5}" type="pres">
      <dgm:prSet presAssocID="{C46E21F5-C98F-41AC-9424-46EB911CB691}" presName="ConnectLine" presStyleLbl="alignNode1" presStyleIdx="1" presStyleCnt="8"/>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gm:spPr>
    </dgm:pt>
    <dgm:pt modelId="{13CE4D75-9066-42D4-AC82-6D1702051E11}" type="pres">
      <dgm:prSet presAssocID="{C46E21F5-C98F-41AC-9424-46EB911CB691}" presName="ConnectorPoint" presStyleLbl="fgAcc1" presStyleIdx="1" presStyleCnt="8" custLinFactNeighborX="-49787" custLinFactNeighborY="-60863"/>
      <dgm:spPr>
        <a:solidFill>
          <a:schemeClr val="lt1">
            <a:alpha val="90000"/>
            <a:hueOff val="0"/>
            <a:satOff val="0"/>
            <a:lumOff val="0"/>
            <a:alphaOff val="0"/>
          </a:schemeClr>
        </a:solidFill>
        <a:ln w="12700" cap="flat" cmpd="sng" algn="ctr">
          <a:noFill/>
          <a:prstDash val="solid"/>
          <a:miter lim="800000"/>
        </a:ln>
        <a:effectLst/>
      </dgm:spPr>
    </dgm:pt>
    <dgm:pt modelId="{DC224843-385E-4A41-B246-2F7673DD0DEA}" type="pres">
      <dgm:prSet presAssocID="{C46E21F5-C98F-41AC-9424-46EB911CB691}" presName="EmptyPlaceHolder" presStyleCnt="0"/>
      <dgm:spPr/>
    </dgm:pt>
    <dgm:pt modelId="{8C28E9E6-5556-45DA-8220-C30F9B19D72B}" type="pres">
      <dgm:prSet presAssocID="{57ABD059-5274-4F86-88C3-BF462F7A2343}" presName="spaceBetweenRectangles" presStyleCnt="0"/>
      <dgm:spPr/>
    </dgm:pt>
    <dgm:pt modelId="{0277730B-DB1B-4616-9665-291556BDD148}" type="pres">
      <dgm:prSet presAssocID="{472417A7-C75A-4C31-90D7-DEC8C413C7E6}" presName="composite" presStyleCnt="0"/>
      <dgm:spPr/>
    </dgm:pt>
    <dgm:pt modelId="{2AA2910F-6BA5-4160-9974-BA6BECC085CA}" type="pres">
      <dgm:prSet presAssocID="{472417A7-C75A-4C31-90D7-DEC8C413C7E6}" presName="L1TextContainer" presStyleLbl="revTx" presStyleIdx="2" presStyleCnt="8">
        <dgm:presLayoutVars>
          <dgm:chMax val="1"/>
          <dgm:chPref val="1"/>
          <dgm:bulletEnabled val="1"/>
        </dgm:presLayoutVars>
      </dgm:prSet>
      <dgm:spPr/>
    </dgm:pt>
    <dgm:pt modelId="{829EDC55-C9FB-4902-A99B-48D7B8A11BF0}" type="pres">
      <dgm:prSet presAssocID="{472417A7-C75A-4C31-90D7-DEC8C413C7E6}" presName="L2TextContainerWrapper" presStyleCnt="0">
        <dgm:presLayoutVars>
          <dgm:chMax val="0"/>
          <dgm:chPref val="0"/>
          <dgm:bulletEnabled val="1"/>
        </dgm:presLayoutVars>
      </dgm:prSet>
      <dgm:spPr/>
    </dgm:pt>
    <dgm:pt modelId="{16A1D2F8-5760-4CCA-8733-90B3DEE68BA5}" type="pres">
      <dgm:prSet presAssocID="{472417A7-C75A-4C31-90D7-DEC8C413C7E6}" presName="L2TextContainer" presStyleLbl="bgAccFollowNode1" presStyleIdx="2" presStyleCnt="8" custScaleX="97011" custLinFactNeighborX="10744" custLinFactNeighborY="11086"/>
      <dgm:spPr/>
    </dgm:pt>
    <dgm:pt modelId="{1861DC0D-7979-4304-9DEE-CCE7771AF261}" type="pres">
      <dgm:prSet presAssocID="{472417A7-C75A-4C31-90D7-DEC8C413C7E6}" presName="FlexibleEmptyPlaceHolder" presStyleCnt="0"/>
      <dgm:spPr/>
    </dgm:pt>
    <dgm:pt modelId="{C80CC631-F10B-4C47-B247-207F405EA1AE}" type="pres">
      <dgm:prSet presAssocID="{472417A7-C75A-4C31-90D7-DEC8C413C7E6}" presName="ConnectLine" presStyleLbl="alignNode1" presStyleIdx="2" presStyleCnt="8"/>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gm:spPr>
    </dgm:pt>
    <dgm:pt modelId="{A3C75E0C-2AEF-4B2D-BAD8-8F9A400A849D}" type="pres">
      <dgm:prSet presAssocID="{472417A7-C75A-4C31-90D7-DEC8C413C7E6}" presName="ConnectorPoint" presStyleLbl="fgAcc1" presStyleIdx="2" presStyleCnt="8" custLinFactNeighborX="16147" custLinFactNeighborY="-59207"/>
      <dgm:spPr>
        <a:solidFill>
          <a:schemeClr val="lt1">
            <a:alpha val="90000"/>
            <a:hueOff val="0"/>
            <a:satOff val="0"/>
            <a:lumOff val="0"/>
            <a:alphaOff val="0"/>
          </a:schemeClr>
        </a:solidFill>
        <a:ln w="12700" cap="flat" cmpd="sng" algn="ctr">
          <a:noFill/>
          <a:prstDash val="solid"/>
          <a:miter lim="800000"/>
        </a:ln>
        <a:effectLst/>
      </dgm:spPr>
    </dgm:pt>
    <dgm:pt modelId="{85E37016-466E-425A-9C9E-DF9E30AA4735}" type="pres">
      <dgm:prSet presAssocID="{472417A7-C75A-4C31-90D7-DEC8C413C7E6}" presName="EmptyPlaceHolder" presStyleCnt="0"/>
      <dgm:spPr/>
    </dgm:pt>
    <dgm:pt modelId="{26879EE0-C925-4B09-ADC1-AEFD8A52C025}" type="pres">
      <dgm:prSet presAssocID="{BC9B2F5C-44D5-4811-8BEA-F9F19442DE96}" presName="spaceBetweenRectangles" presStyleCnt="0"/>
      <dgm:spPr/>
    </dgm:pt>
    <dgm:pt modelId="{0462111D-034D-44A4-843D-365225598C88}" type="pres">
      <dgm:prSet presAssocID="{877C8516-3954-4328-BF70-3645483A27FF}" presName="composite" presStyleCnt="0"/>
      <dgm:spPr/>
    </dgm:pt>
    <dgm:pt modelId="{416D2482-5700-4818-BDCD-185F33EE56DF}" type="pres">
      <dgm:prSet presAssocID="{877C8516-3954-4328-BF70-3645483A27FF}" presName="L1TextContainer" presStyleLbl="revTx" presStyleIdx="3" presStyleCnt="8">
        <dgm:presLayoutVars>
          <dgm:chMax val="1"/>
          <dgm:chPref val="1"/>
          <dgm:bulletEnabled val="1"/>
        </dgm:presLayoutVars>
      </dgm:prSet>
      <dgm:spPr/>
    </dgm:pt>
    <dgm:pt modelId="{B0F4B6AC-385F-4108-ABDE-EF4449165B09}" type="pres">
      <dgm:prSet presAssocID="{877C8516-3954-4328-BF70-3645483A27FF}" presName="L2TextContainerWrapper" presStyleCnt="0">
        <dgm:presLayoutVars>
          <dgm:chMax val="0"/>
          <dgm:chPref val="0"/>
          <dgm:bulletEnabled val="1"/>
        </dgm:presLayoutVars>
      </dgm:prSet>
      <dgm:spPr/>
    </dgm:pt>
    <dgm:pt modelId="{DCD76A5C-7997-498A-B9C2-963F0F7170AA}" type="pres">
      <dgm:prSet presAssocID="{877C8516-3954-4328-BF70-3645483A27FF}" presName="L2TextContainer" presStyleLbl="bgAccFollowNode1" presStyleIdx="3" presStyleCnt="8" custScaleX="106371" custLinFactNeighborX="-10185" custLinFactNeighborY="-13341"/>
      <dgm:spPr/>
    </dgm:pt>
    <dgm:pt modelId="{F91515C6-D093-47A2-9360-BC664B8BE5CE}" type="pres">
      <dgm:prSet presAssocID="{877C8516-3954-4328-BF70-3645483A27FF}" presName="FlexibleEmptyPlaceHolder" presStyleCnt="0"/>
      <dgm:spPr/>
    </dgm:pt>
    <dgm:pt modelId="{3B98D200-7D70-4CDB-B417-2CB457485CD5}" type="pres">
      <dgm:prSet presAssocID="{877C8516-3954-4328-BF70-3645483A27FF}" presName="ConnectLine" presStyleLbl="alignNode1" presStyleIdx="3" presStyleCnt="8" custLinFactNeighborX="-93397" custLinFactNeighborY="-20947"/>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gm:spPr>
    </dgm:pt>
    <dgm:pt modelId="{814A9DD4-7FAB-4030-9452-724F11403FE0}" type="pres">
      <dgm:prSet presAssocID="{877C8516-3954-4328-BF70-3645483A27FF}" presName="ConnectorPoint" presStyleLbl="fgAcc1" presStyleIdx="3" presStyleCnt="8" custLinFactNeighborX="-37677" custLinFactNeighborY="-60515"/>
      <dgm:spPr>
        <a:solidFill>
          <a:schemeClr val="lt1">
            <a:alpha val="90000"/>
            <a:hueOff val="0"/>
            <a:satOff val="0"/>
            <a:lumOff val="0"/>
            <a:alphaOff val="0"/>
          </a:schemeClr>
        </a:solidFill>
        <a:ln w="12700" cap="flat" cmpd="sng" algn="ctr">
          <a:noFill/>
          <a:prstDash val="solid"/>
          <a:miter lim="800000"/>
        </a:ln>
        <a:effectLst/>
      </dgm:spPr>
    </dgm:pt>
    <dgm:pt modelId="{05638107-B0E7-4AEC-9C5B-96ACCC1808E4}" type="pres">
      <dgm:prSet presAssocID="{877C8516-3954-4328-BF70-3645483A27FF}" presName="EmptyPlaceHolder" presStyleCnt="0"/>
      <dgm:spPr/>
    </dgm:pt>
    <dgm:pt modelId="{8EE93A86-9742-4C8E-9365-36C276681355}" type="pres">
      <dgm:prSet presAssocID="{43101EE7-5EDA-4592-878A-90B3A9497A09}" presName="spaceBetweenRectangles" presStyleCnt="0"/>
      <dgm:spPr/>
    </dgm:pt>
    <dgm:pt modelId="{13CD1D41-8AF3-4EF0-A1A1-A69B8C71DE23}" type="pres">
      <dgm:prSet presAssocID="{040F5CB8-AD5F-4056-85F3-0E349D3FE8A1}" presName="composite" presStyleCnt="0"/>
      <dgm:spPr/>
    </dgm:pt>
    <dgm:pt modelId="{3A60EA0C-1CFB-4D62-8512-717CC3F2D7D4}" type="pres">
      <dgm:prSet presAssocID="{040F5CB8-AD5F-4056-85F3-0E349D3FE8A1}" presName="L1TextContainer" presStyleLbl="revTx" presStyleIdx="4" presStyleCnt="8">
        <dgm:presLayoutVars>
          <dgm:chMax val="1"/>
          <dgm:chPref val="1"/>
          <dgm:bulletEnabled val="1"/>
        </dgm:presLayoutVars>
      </dgm:prSet>
      <dgm:spPr/>
    </dgm:pt>
    <dgm:pt modelId="{40017611-B279-4714-AC3E-1920208EEE54}" type="pres">
      <dgm:prSet presAssocID="{040F5CB8-AD5F-4056-85F3-0E349D3FE8A1}" presName="L2TextContainerWrapper" presStyleCnt="0">
        <dgm:presLayoutVars>
          <dgm:chMax val="0"/>
          <dgm:chPref val="0"/>
          <dgm:bulletEnabled val="1"/>
        </dgm:presLayoutVars>
      </dgm:prSet>
      <dgm:spPr/>
    </dgm:pt>
    <dgm:pt modelId="{A5518D55-1F1A-41E2-8EB5-464331E6001C}" type="pres">
      <dgm:prSet presAssocID="{040F5CB8-AD5F-4056-85F3-0E349D3FE8A1}" presName="L2TextContainer" presStyleLbl="bgAccFollowNode1" presStyleIdx="4" presStyleCnt="8" custScaleX="86487" custLinFactY="164302" custLinFactNeighborX="47819" custLinFactNeighborY="200000"/>
      <dgm:spPr/>
    </dgm:pt>
    <dgm:pt modelId="{A865220D-1558-4785-9A0D-7EFD3E19DF4F}" type="pres">
      <dgm:prSet presAssocID="{040F5CB8-AD5F-4056-85F3-0E349D3FE8A1}" presName="FlexibleEmptyPlaceHolder" presStyleCnt="0"/>
      <dgm:spPr/>
    </dgm:pt>
    <dgm:pt modelId="{CA8B4445-41CE-4069-A506-FEEE63F6EC53}" type="pres">
      <dgm:prSet presAssocID="{040F5CB8-AD5F-4056-85F3-0E349D3FE8A1}" presName="ConnectLine" presStyleLbl="alignNode1" presStyleIdx="4" presStyleCnt="8"/>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gm:spPr>
    </dgm:pt>
    <dgm:pt modelId="{64A2A354-CDE1-44B6-8E3B-6B7BE0E34A49}" type="pres">
      <dgm:prSet presAssocID="{040F5CB8-AD5F-4056-85F3-0E349D3FE8A1}" presName="ConnectorPoint" presStyleLbl="fgAcc1" presStyleIdx="4" presStyleCnt="8" custLinFactNeighborX="-20778" custLinFactNeighborY="-71551"/>
      <dgm:spPr>
        <a:solidFill>
          <a:schemeClr val="lt1">
            <a:alpha val="90000"/>
            <a:hueOff val="0"/>
            <a:satOff val="0"/>
            <a:lumOff val="0"/>
            <a:alphaOff val="0"/>
          </a:schemeClr>
        </a:solidFill>
        <a:ln w="12700" cap="flat" cmpd="sng" algn="ctr">
          <a:noFill/>
          <a:prstDash val="solid"/>
          <a:miter lim="800000"/>
        </a:ln>
        <a:effectLst/>
      </dgm:spPr>
    </dgm:pt>
    <dgm:pt modelId="{B7531C00-1169-4F0C-85F9-6947F57440B5}" type="pres">
      <dgm:prSet presAssocID="{040F5CB8-AD5F-4056-85F3-0E349D3FE8A1}" presName="EmptyPlaceHolder" presStyleCnt="0"/>
      <dgm:spPr/>
    </dgm:pt>
    <dgm:pt modelId="{7A1430C1-CAA8-4180-B200-86B3C6F365AF}" type="pres">
      <dgm:prSet presAssocID="{9186699C-D98E-4680-B523-2ED86956F06C}" presName="spaceBetweenRectangles" presStyleCnt="0"/>
      <dgm:spPr/>
    </dgm:pt>
    <dgm:pt modelId="{6218F237-1550-429D-BB57-801D573D6CFF}" type="pres">
      <dgm:prSet presAssocID="{BFBF17AA-9476-478D-91CE-ACECCE8113BC}" presName="composite" presStyleCnt="0"/>
      <dgm:spPr/>
    </dgm:pt>
    <dgm:pt modelId="{F5A524C0-C7ED-4C33-A89F-A928DB9B321C}" type="pres">
      <dgm:prSet presAssocID="{BFBF17AA-9476-478D-91CE-ACECCE8113BC}" presName="L1TextContainer" presStyleLbl="revTx" presStyleIdx="5" presStyleCnt="8">
        <dgm:presLayoutVars>
          <dgm:chMax val="1"/>
          <dgm:chPref val="1"/>
          <dgm:bulletEnabled val="1"/>
        </dgm:presLayoutVars>
      </dgm:prSet>
      <dgm:spPr/>
    </dgm:pt>
    <dgm:pt modelId="{889B6BB1-7DD1-4930-956E-7ACEAA596991}" type="pres">
      <dgm:prSet presAssocID="{BFBF17AA-9476-478D-91CE-ACECCE8113BC}" presName="L2TextContainerWrapper" presStyleCnt="0">
        <dgm:presLayoutVars>
          <dgm:chMax val="0"/>
          <dgm:chPref val="0"/>
          <dgm:bulletEnabled val="1"/>
        </dgm:presLayoutVars>
      </dgm:prSet>
      <dgm:spPr/>
    </dgm:pt>
    <dgm:pt modelId="{906A219A-ED55-41C8-8F7D-30C4AD416AE5}" type="pres">
      <dgm:prSet presAssocID="{BFBF17AA-9476-478D-91CE-ACECCE8113BC}" presName="L2TextContainer" presStyleLbl="bgAccFollowNode1" presStyleIdx="5" presStyleCnt="8" custScaleX="103700" custLinFactY="-150366" custLinFactNeighborX="-33104" custLinFactNeighborY="-200000"/>
      <dgm:spPr/>
    </dgm:pt>
    <dgm:pt modelId="{9AA130DF-7F72-418C-98EF-0763FF3D1382}" type="pres">
      <dgm:prSet presAssocID="{BFBF17AA-9476-478D-91CE-ACECCE8113BC}" presName="FlexibleEmptyPlaceHolder" presStyleCnt="0"/>
      <dgm:spPr/>
    </dgm:pt>
    <dgm:pt modelId="{2D7EEDB1-9123-4B86-9313-8154F87B27F5}" type="pres">
      <dgm:prSet presAssocID="{BFBF17AA-9476-478D-91CE-ACECCE8113BC}" presName="ConnectLine" presStyleLbl="alignNode1" presStyleIdx="5" presStyleCnt="8"/>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gm:spPr>
    </dgm:pt>
    <dgm:pt modelId="{FBA281A7-05C8-426B-81BE-2BFEB8579F76}" type="pres">
      <dgm:prSet presAssocID="{BFBF17AA-9476-478D-91CE-ACECCE8113BC}" presName="ConnectorPoint" presStyleLbl="fgAcc1" presStyleIdx="5" presStyleCnt="8" custLinFactNeighborX="-5382" custLinFactNeighborY="-84824"/>
      <dgm:spPr>
        <a:solidFill>
          <a:schemeClr val="lt1">
            <a:alpha val="90000"/>
            <a:hueOff val="0"/>
            <a:satOff val="0"/>
            <a:lumOff val="0"/>
            <a:alphaOff val="0"/>
          </a:schemeClr>
        </a:solidFill>
        <a:ln w="12700" cap="flat" cmpd="sng" algn="ctr">
          <a:noFill/>
          <a:prstDash val="solid"/>
          <a:miter lim="800000"/>
        </a:ln>
        <a:effectLst/>
      </dgm:spPr>
    </dgm:pt>
    <dgm:pt modelId="{E4EADD97-FA56-4C10-A294-3CA3B5EAE5C8}" type="pres">
      <dgm:prSet presAssocID="{BFBF17AA-9476-478D-91CE-ACECCE8113BC}" presName="EmptyPlaceHolder" presStyleCnt="0"/>
      <dgm:spPr/>
    </dgm:pt>
    <dgm:pt modelId="{A1ED30CE-AD25-47B9-88A9-0BF608EE3A5A}" type="pres">
      <dgm:prSet presAssocID="{B2F89136-B71A-4E53-ABCA-50A3D9C26BBC}" presName="spaceBetweenRectangles" presStyleCnt="0"/>
      <dgm:spPr/>
    </dgm:pt>
    <dgm:pt modelId="{745D7D54-73FB-4BC3-AAA5-CDB4608CD7F5}" type="pres">
      <dgm:prSet presAssocID="{8EFBE98B-4412-407C-B9A4-8AB3685C8BD4}" presName="composite" presStyleCnt="0"/>
      <dgm:spPr/>
    </dgm:pt>
    <dgm:pt modelId="{2FEBE409-4E0D-40FA-87A2-2D0A82AC7C42}" type="pres">
      <dgm:prSet presAssocID="{8EFBE98B-4412-407C-B9A4-8AB3685C8BD4}" presName="L1TextContainer" presStyleLbl="revTx" presStyleIdx="6" presStyleCnt="8">
        <dgm:presLayoutVars>
          <dgm:chMax val="1"/>
          <dgm:chPref val="1"/>
          <dgm:bulletEnabled val="1"/>
        </dgm:presLayoutVars>
      </dgm:prSet>
      <dgm:spPr/>
    </dgm:pt>
    <dgm:pt modelId="{1FC697AB-4C3B-4061-813A-075F12136843}" type="pres">
      <dgm:prSet presAssocID="{8EFBE98B-4412-407C-B9A4-8AB3685C8BD4}" presName="L2TextContainerWrapper" presStyleCnt="0">
        <dgm:presLayoutVars>
          <dgm:chMax val="0"/>
          <dgm:chPref val="0"/>
          <dgm:bulletEnabled val="1"/>
        </dgm:presLayoutVars>
      </dgm:prSet>
      <dgm:spPr/>
    </dgm:pt>
    <dgm:pt modelId="{F942026D-8B6D-487D-9295-7F232D4B754F}" type="pres">
      <dgm:prSet presAssocID="{8EFBE98B-4412-407C-B9A4-8AB3685C8BD4}" presName="L2TextContainer" presStyleLbl="bgAccFollowNode1" presStyleIdx="6" presStyleCnt="8" custScaleX="98327" custLinFactNeighborX="31140" custLinFactNeighborY="15075"/>
      <dgm:spPr/>
    </dgm:pt>
    <dgm:pt modelId="{D6F13636-FA73-43A7-A004-0ADB3F6950E6}" type="pres">
      <dgm:prSet presAssocID="{8EFBE98B-4412-407C-B9A4-8AB3685C8BD4}" presName="FlexibleEmptyPlaceHolder" presStyleCnt="0"/>
      <dgm:spPr/>
    </dgm:pt>
    <dgm:pt modelId="{7A0210AF-042A-427C-8209-A9ED3CF82F5F}" type="pres">
      <dgm:prSet presAssocID="{8EFBE98B-4412-407C-B9A4-8AB3685C8BD4}" presName="ConnectLine" presStyleLbl="alignNode1" presStyleIdx="6" presStyleCnt="8"/>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gm:spPr>
    </dgm:pt>
    <dgm:pt modelId="{BB225B9F-4526-4C53-A692-EBF557D5585A}" type="pres">
      <dgm:prSet presAssocID="{8EFBE98B-4412-407C-B9A4-8AB3685C8BD4}" presName="ConnectorPoint" presStyleLbl="fgAcc1" presStyleIdx="6" presStyleCnt="8" custLinFactNeighborX="26913" custLinFactNeighborY="-69972"/>
      <dgm:spPr>
        <a:solidFill>
          <a:schemeClr val="lt1">
            <a:alpha val="90000"/>
            <a:hueOff val="0"/>
            <a:satOff val="0"/>
            <a:lumOff val="0"/>
            <a:alphaOff val="0"/>
          </a:schemeClr>
        </a:solidFill>
        <a:ln w="12700" cap="flat" cmpd="sng" algn="ctr">
          <a:noFill/>
          <a:prstDash val="solid"/>
          <a:miter lim="800000"/>
        </a:ln>
        <a:effectLst/>
      </dgm:spPr>
    </dgm:pt>
    <dgm:pt modelId="{7079C013-9B3D-4B6F-BB78-EB82AA0E24BD}" type="pres">
      <dgm:prSet presAssocID="{8EFBE98B-4412-407C-B9A4-8AB3685C8BD4}" presName="EmptyPlaceHolder" presStyleCnt="0"/>
      <dgm:spPr/>
    </dgm:pt>
    <dgm:pt modelId="{839E53E5-EF51-4D8E-A4E9-6BBEEF858157}" type="pres">
      <dgm:prSet presAssocID="{04B36796-086E-4868-8BE2-425A3392C725}" presName="spaceBetweenRectangles" presStyleCnt="0"/>
      <dgm:spPr/>
    </dgm:pt>
    <dgm:pt modelId="{241A2215-52C7-498B-B177-C0AF170ACAEF}" type="pres">
      <dgm:prSet presAssocID="{6446DECA-80E7-45DE-B4C8-17861B75601C}" presName="composite" presStyleCnt="0"/>
      <dgm:spPr/>
    </dgm:pt>
    <dgm:pt modelId="{FF4D634F-669F-439A-9FA0-CEF7598AD1A4}" type="pres">
      <dgm:prSet presAssocID="{6446DECA-80E7-45DE-B4C8-17861B75601C}" presName="L1TextContainer" presStyleLbl="revTx" presStyleIdx="7" presStyleCnt="8">
        <dgm:presLayoutVars>
          <dgm:chMax val="1"/>
          <dgm:chPref val="1"/>
          <dgm:bulletEnabled val="1"/>
        </dgm:presLayoutVars>
      </dgm:prSet>
      <dgm:spPr/>
    </dgm:pt>
    <dgm:pt modelId="{1F8925AA-09AE-487C-9998-F6ABB8E8CD2A}" type="pres">
      <dgm:prSet presAssocID="{6446DECA-80E7-45DE-B4C8-17861B75601C}" presName="L2TextContainerWrapper" presStyleCnt="0">
        <dgm:presLayoutVars>
          <dgm:chMax val="0"/>
          <dgm:chPref val="0"/>
          <dgm:bulletEnabled val="1"/>
        </dgm:presLayoutVars>
      </dgm:prSet>
      <dgm:spPr/>
    </dgm:pt>
    <dgm:pt modelId="{04FCE3B3-8B76-489A-9465-C279721E4EC5}" type="pres">
      <dgm:prSet presAssocID="{6446DECA-80E7-45DE-B4C8-17861B75601C}" presName="L2TextContainer" presStyleLbl="bgAccFollowNode1" presStyleIdx="7" presStyleCnt="8" custLinFactNeighborX="-1256" custLinFactNeighborY="3190"/>
      <dgm:spPr/>
    </dgm:pt>
    <dgm:pt modelId="{356FB76D-A979-4E4D-85FB-06566B3DA5C9}" type="pres">
      <dgm:prSet presAssocID="{6446DECA-80E7-45DE-B4C8-17861B75601C}" presName="FlexibleEmptyPlaceHolder" presStyleCnt="0"/>
      <dgm:spPr/>
    </dgm:pt>
    <dgm:pt modelId="{4931D078-8CDC-44F8-8467-B3A9080146D9}" type="pres">
      <dgm:prSet presAssocID="{6446DECA-80E7-45DE-B4C8-17861B75601C}" presName="ConnectLine" presStyleLbl="alignNode1" presStyleIdx="7" presStyleCnt="8" custFlipHor="1" custSzX="45720" custScaleY="126059" custLinFactNeighborX="77534" custLinFactNeighborY="-8153"/>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gm:spPr>
    </dgm:pt>
    <dgm:pt modelId="{84CB599C-F1EE-4D09-9AA1-DB853402433A}" type="pres">
      <dgm:prSet presAssocID="{6446DECA-80E7-45DE-B4C8-17861B75601C}" presName="ConnectorPoint" presStyleLbl="fgAcc1" presStyleIdx="7" presStyleCnt="8" custLinFactNeighborX="25190" custLinFactNeighborY="-48593"/>
      <dgm:spPr>
        <a:solidFill>
          <a:schemeClr val="lt1">
            <a:alpha val="90000"/>
            <a:hueOff val="0"/>
            <a:satOff val="0"/>
            <a:lumOff val="0"/>
            <a:alphaOff val="0"/>
          </a:schemeClr>
        </a:solidFill>
        <a:ln w="12700" cap="flat" cmpd="sng" algn="ctr">
          <a:noFill/>
          <a:prstDash val="solid"/>
          <a:miter lim="800000"/>
        </a:ln>
        <a:effectLst/>
      </dgm:spPr>
    </dgm:pt>
    <dgm:pt modelId="{F5358AC4-DBF8-4C6D-A285-AAB5DB97B023}" type="pres">
      <dgm:prSet presAssocID="{6446DECA-80E7-45DE-B4C8-17861B75601C}" presName="EmptyPlaceHolder" presStyleCnt="0"/>
      <dgm:spPr/>
    </dgm:pt>
  </dgm:ptLst>
  <dgm:cxnLst>
    <dgm:cxn modelId="{60C49C03-A9AC-48E6-95E6-6CDF3E70DF83}" srcId="{95E7C1AB-71BB-4047-94C4-40F00144686D}" destId="{8EFBE98B-4412-407C-B9A4-8AB3685C8BD4}" srcOrd="6" destOrd="0" parTransId="{227021B4-D59F-423C-A7C5-6B3CACEE06E8}" sibTransId="{04B36796-086E-4868-8BE2-425A3392C725}"/>
    <dgm:cxn modelId="{05955E05-491D-47C6-9EC7-7D9BF65EDD37}" type="presOf" srcId="{A44E08ED-F3F5-47FD-B7AD-F7B98A689157}" destId="{04FCE3B3-8B76-489A-9465-C279721E4EC5}" srcOrd="0" destOrd="0" presId="urn:microsoft.com/office/officeart/2017/3/layout/HorizontalPathTimeline"/>
    <dgm:cxn modelId="{65BF700B-17D0-40BD-84AF-EB836C17B076}" type="presOf" srcId="{6446DECA-80E7-45DE-B4C8-17861B75601C}" destId="{FF4D634F-669F-439A-9FA0-CEF7598AD1A4}" srcOrd="0" destOrd="0" presId="urn:microsoft.com/office/officeart/2017/3/layout/HorizontalPathTimeline"/>
    <dgm:cxn modelId="{4A4D1910-63A6-4EA2-828F-816C443B3124}" type="presOf" srcId="{9936ED38-4D60-4C6C-AB2F-830ABB88EC3B}" destId="{16A1D2F8-5760-4CCA-8733-90B3DEE68BA5}" srcOrd="0" destOrd="0" presId="urn:microsoft.com/office/officeart/2017/3/layout/HorizontalPathTimeline"/>
    <dgm:cxn modelId="{01E1BD17-E96A-42D0-B207-10C4EF7DC349}" srcId="{D76E3C07-07E4-41D1-98B7-97ACD6389F66}" destId="{E575806E-3EB6-4E9E-AEE9-3F1D348109EE}" srcOrd="0" destOrd="0" parTransId="{0FE9A1F8-EE63-455C-B05D-70D7EB17AB57}" sibTransId="{71ADCBF2-9700-4DB6-8539-35BD5DCC4747}"/>
    <dgm:cxn modelId="{9908EF18-4D21-4133-850D-1AA90C4EAA3B}" srcId="{BFBF17AA-9476-478D-91CE-ACECCE8113BC}" destId="{08C6C8D7-2CE7-4871-9A52-C96FCBE58A61}" srcOrd="0" destOrd="0" parTransId="{D3AB73FE-481C-4C3F-8BE7-8F0B9B5D428E}" sibTransId="{AC741D3E-DBE5-4C75-9804-2D3C550C5788}"/>
    <dgm:cxn modelId="{AE526F21-9389-4629-AE1D-1715737C73F3}" type="presOf" srcId="{040F5CB8-AD5F-4056-85F3-0E349D3FE8A1}" destId="{3A60EA0C-1CFB-4D62-8512-717CC3F2D7D4}" srcOrd="0" destOrd="0" presId="urn:microsoft.com/office/officeart/2017/3/layout/HorizontalPathTimeline"/>
    <dgm:cxn modelId="{CB234537-3A00-40E0-92B3-566AB186C8BA}" srcId="{6446DECA-80E7-45DE-B4C8-17861B75601C}" destId="{A44E08ED-F3F5-47FD-B7AD-F7B98A689157}" srcOrd="0" destOrd="0" parTransId="{16F709DD-CA14-4470-9770-6E6CE9001F42}" sibTransId="{D8F3C006-25E6-48EE-91FA-975C018176C8}"/>
    <dgm:cxn modelId="{9FAFFF39-6204-442B-B2EF-53BEC82413D4}" type="presOf" srcId="{21FFFA6B-F153-4E73-A873-935E07BA6E0B}" destId="{DCD76A5C-7997-498A-B9C2-963F0F7170AA}" srcOrd="0" destOrd="0" presId="urn:microsoft.com/office/officeart/2017/3/layout/HorizontalPathTimeline"/>
    <dgm:cxn modelId="{9CF45C3D-AA45-46DF-A02A-0D77601C09D9}" srcId="{877C8516-3954-4328-BF70-3645483A27FF}" destId="{21FFFA6B-F153-4E73-A873-935E07BA6E0B}" srcOrd="0" destOrd="0" parTransId="{1C83932D-525D-430B-9061-713079B97860}" sibTransId="{3A83B8EE-1C34-4B63-AE76-457C4DD8D31C}"/>
    <dgm:cxn modelId="{C404AB46-7ADA-4E6A-9FCD-97B1B53DAC59}" type="presOf" srcId="{D76E3C07-07E4-41D1-98B7-97ACD6389F66}" destId="{45AEE37F-98D0-49B2-A218-7D394AC9053E}" srcOrd="0" destOrd="0" presId="urn:microsoft.com/office/officeart/2017/3/layout/HorizontalPathTimeline"/>
    <dgm:cxn modelId="{BAC7A74C-ADE2-44E7-B346-F219A5F18480}" type="presOf" srcId="{95E7C1AB-71BB-4047-94C4-40F00144686D}" destId="{75FEA082-B35F-4667-A4D5-1906F4F5BF8C}" srcOrd="0" destOrd="0" presId="urn:microsoft.com/office/officeart/2017/3/layout/HorizontalPathTimeline"/>
    <dgm:cxn modelId="{43E1DC55-2E7B-4FA3-9C1E-9C7AB5384220}" srcId="{472417A7-C75A-4C31-90D7-DEC8C413C7E6}" destId="{9936ED38-4D60-4C6C-AB2F-830ABB88EC3B}" srcOrd="0" destOrd="0" parTransId="{FCC7F572-51AB-457C-B557-7D10B66A1A7A}" sibTransId="{F63C5F37-0737-457D-9F61-2D9F92D3FF4F}"/>
    <dgm:cxn modelId="{DF26B35A-D967-48D0-8B4B-051F5CA44A7B}" srcId="{95E7C1AB-71BB-4047-94C4-40F00144686D}" destId="{D76E3C07-07E4-41D1-98B7-97ACD6389F66}" srcOrd="0" destOrd="0" parTransId="{1A35FC45-3943-4E86-B474-8A8C4414A30B}" sibTransId="{B14B4C07-D774-4B53-85A1-666FFC1941F3}"/>
    <dgm:cxn modelId="{AFBC8E82-788C-4339-AC54-60CCF2C96969}" srcId="{95E7C1AB-71BB-4047-94C4-40F00144686D}" destId="{6446DECA-80E7-45DE-B4C8-17861B75601C}" srcOrd="7" destOrd="0" parTransId="{CE743084-BAB2-4754-87D7-84E1C709ABB9}" sibTransId="{5B334C61-EFAC-4795-93BF-42AB9C0FBEE5}"/>
    <dgm:cxn modelId="{1DC1AA89-5BA3-4B9C-874E-B5B2B34F174C}" type="presOf" srcId="{C46E21F5-C98F-41AC-9424-46EB911CB691}" destId="{90C8330D-0512-4C89-94CD-B96B70B2D0F5}" srcOrd="0" destOrd="0" presId="urn:microsoft.com/office/officeart/2017/3/layout/HorizontalPathTimeline"/>
    <dgm:cxn modelId="{5BBA448B-07F6-44AF-A506-F027D82831ED}" type="presOf" srcId="{18F85322-38A4-4524-A7B5-6D3B6738D86E}" destId="{F942026D-8B6D-487D-9295-7F232D4B754F}" srcOrd="0" destOrd="0" presId="urn:microsoft.com/office/officeart/2017/3/layout/HorizontalPathTimeline"/>
    <dgm:cxn modelId="{99853C9D-5D8A-4BC9-98D7-C6401A96D8ED}" srcId="{8EFBE98B-4412-407C-B9A4-8AB3685C8BD4}" destId="{18F85322-38A4-4524-A7B5-6D3B6738D86E}" srcOrd="0" destOrd="0" parTransId="{03681172-BB47-4F4A-9B9E-20BE33CD4C33}" sibTransId="{8C7EFFC8-8C13-4829-BB6C-7D9551FD7031}"/>
    <dgm:cxn modelId="{C672359F-745D-40D2-A39C-399AFDE65F83}" srcId="{95E7C1AB-71BB-4047-94C4-40F00144686D}" destId="{472417A7-C75A-4C31-90D7-DEC8C413C7E6}" srcOrd="2" destOrd="0" parTransId="{7E5B5044-F215-49D6-98D1-E186651C0597}" sibTransId="{BC9B2F5C-44D5-4811-8BEA-F9F19442DE96}"/>
    <dgm:cxn modelId="{D752BAA8-8C17-49EF-9730-F914F749DD70}" type="presOf" srcId="{8EFBE98B-4412-407C-B9A4-8AB3685C8BD4}" destId="{2FEBE409-4E0D-40FA-87A2-2D0A82AC7C42}" srcOrd="0" destOrd="0" presId="urn:microsoft.com/office/officeart/2017/3/layout/HorizontalPathTimeline"/>
    <dgm:cxn modelId="{0312F3A8-8E82-461E-8482-428EFDBFEB7F}" srcId="{C46E21F5-C98F-41AC-9424-46EB911CB691}" destId="{975634AA-2589-4350-B366-AE4243AE8502}" srcOrd="0" destOrd="0" parTransId="{56173C0F-ED7F-4A6E-ABE2-F08FB062F572}" sibTransId="{6543A570-EFE5-4956-8E23-B5A8079CEADE}"/>
    <dgm:cxn modelId="{19AF1FB1-DEF0-4EFB-A85D-116D201A253A}" type="presOf" srcId="{E575806E-3EB6-4E9E-AEE9-3F1D348109EE}" destId="{AE8A53B4-D272-411B-812C-FEF76021BF8D}" srcOrd="0" destOrd="0" presId="urn:microsoft.com/office/officeart/2017/3/layout/HorizontalPathTimeline"/>
    <dgm:cxn modelId="{AE9C99B1-8D54-4FCB-A815-6EAC8720A875}" type="presOf" srcId="{C7689515-31BF-43D1-A0FD-8AA712CE3A5C}" destId="{A5518D55-1F1A-41E2-8EB5-464331E6001C}" srcOrd="0" destOrd="0" presId="urn:microsoft.com/office/officeart/2017/3/layout/HorizontalPathTimeline"/>
    <dgm:cxn modelId="{AC5E5CB2-23F2-4707-8708-B5C4474AACE5}" type="presOf" srcId="{08C6C8D7-2CE7-4871-9A52-C96FCBE58A61}" destId="{906A219A-ED55-41C8-8F7D-30C4AD416AE5}" srcOrd="0" destOrd="0" presId="urn:microsoft.com/office/officeart/2017/3/layout/HorizontalPathTimeline"/>
    <dgm:cxn modelId="{5BF948B2-373C-487E-B0CA-64B05151E29B}" srcId="{95E7C1AB-71BB-4047-94C4-40F00144686D}" destId="{C46E21F5-C98F-41AC-9424-46EB911CB691}" srcOrd="1" destOrd="0" parTransId="{41AD262F-3B31-456E-BB0E-482ED5B2F0BD}" sibTransId="{57ABD059-5274-4F86-88C3-BF462F7A2343}"/>
    <dgm:cxn modelId="{6101BFBC-49F6-4EB6-A677-3C29374E6D61}" type="presOf" srcId="{877C8516-3954-4328-BF70-3645483A27FF}" destId="{416D2482-5700-4818-BDCD-185F33EE56DF}" srcOrd="0" destOrd="0" presId="urn:microsoft.com/office/officeart/2017/3/layout/HorizontalPathTimeline"/>
    <dgm:cxn modelId="{D9ACA4D2-E898-4005-80EC-3064C1BEDF4C}" srcId="{95E7C1AB-71BB-4047-94C4-40F00144686D}" destId="{BFBF17AA-9476-478D-91CE-ACECCE8113BC}" srcOrd="5" destOrd="0" parTransId="{A7F8BAB1-E24C-4712-B836-7D011D0A9498}" sibTransId="{B2F89136-B71A-4E53-ABCA-50A3D9C26BBC}"/>
    <dgm:cxn modelId="{20623CD3-8821-4579-A134-2F6BA33EA351}" srcId="{95E7C1AB-71BB-4047-94C4-40F00144686D}" destId="{040F5CB8-AD5F-4056-85F3-0E349D3FE8A1}" srcOrd="4" destOrd="0" parTransId="{3DFDB3BD-4DEA-45A0-B146-0DD83AE50B41}" sibTransId="{9186699C-D98E-4680-B523-2ED86956F06C}"/>
    <dgm:cxn modelId="{28A4E4D6-11EC-4347-B54E-1096D641C725}" type="presOf" srcId="{472417A7-C75A-4C31-90D7-DEC8C413C7E6}" destId="{2AA2910F-6BA5-4160-9974-BA6BECC085CA}" srcOrd="0" destOrd="0" presId="urn:microsoft.com/office/officeart/2017/3/layout/HorizontalPathTimeline"/>
    <dgm:cxn modelId="{E0EC52E1-E151-4CD0-926D-1254DEF74817}" type="presOf" srcId="{BFBF17AA-9476-478D-91CE-ACECCE8113BC}" destId="{F5A524C0-C7ED-4C33-A89F-A928DB9B321C}" srcOrd="0" destOrd="0" presId="urn:microsoft.com/office/officeart/2017/3/layout/HorizontalPathTimeline"/>
    <dgm:cxn modelId="{AF902BE6-020F-45CE-BE58-16E02C806ED5}" type="presOf" srcId="{975634AA-2589-4350-B366-AE4243AE8502}" destId="{ADBFF88B-BC44-4D16-BED7-CF9C5BAD414B}" srcOrd="0" destOrd="0" presId="urn:microsoft.com/office/officeart/2017/3/layout/HorizontalPathTimeline"/>
    <dgm:cxn modelId="{8D8077FD-BCFB-4E28-985A-0AC2940D4481}" srcId="{040F5CB8-AD5F-4056-85F3-0E349D3FE8A1}" destId="{C7689515-31BF-43D1-A0FD-8AA712CE3A5C}" srcOrd="0" destOrd="0" parTransId="{244C8D9F-489E-4FEB-B3B2-9363D391B74A}" sibTransId="{4250E6AE-E2AC-4448-A606-25D480B96BF5}"/>
    <dgm:cxn modelId="{D8985AFE-0FDC-42D9-87F4-593513CB9212}" srcId="{95E7C1AB-71BB-4047-94C4-40F00144686D}" destId="{877C8516-3954-4328-BF70-3645483A27FF}" srcOrd="3" destOrd="0" parTransId="{2E605B4A-A2E3-41E2-986C-938D42DDE92B}" sibTransId="{43101EE7-5EDA-4592-878A-90B3A9497A09}"/>
    <dgm:cxn modelId="{04625605-E8AD-4FE6-932E-1A708BACFAE9}" type="presParOf" srcId="{75FEA082-B35F-4667-A4D5-1906F4F5BF8C}" destId="{B5EF2637-A363-4A98-9B9C-AC2A388465EE}" srcOrd="0" destOrd="0" presId="urn:microsoft.com/office/officeart/2017/3/layout/HorizontalPathTimeline"/>
    <dgm:cxn modelId="{F1863933-2E88-47C8-ADC1-1CB958803982}" type="presParOf" srcId="{75FEA082-B35F-4667-A4D5-1906F4F5BF8C}" destId="{6A88FDDD-0EC6-49B5-BC75-83E623FC3F49}" srcOrd="1" destOrd="0" presId="urn:microsoft.com/office/officeart/2017/3/layout/HorizontalPathTimeline"/>
    <dgm:cxn modelId="{9435DBA1-F8DA-4068-8603-2E4218531019}" type="presParOf" srcId="{6A88FDDD-0EC6-49B5-BC75-83E623FC3F49}" destId="{A896AE51-6B02-4761-B6B1-DC54597C2AC9}" srcOrd="0" destOrd="0" presId="urn:microsoft.com/office/officeart/2017/3/layout/HorizontalPathTimeline"/>
    <dgm:cxn modelId="{C54F3DF8-1D4E-4D52-ABFF-94D3CBDA6D9A}" type="presParOf" srcId="{A896AE51-6B02-4761-B6B1-DC54597C2AC9}" destId="{45AEE37F-98D0-49B2-A218-7D394AC9053E}" srcOrd="0" destOrd="0" presId="urn:microsoft.com/office/officeart/2017/3/layout/HorizontalPathTimeline"/>
    <dgm:cxn modelId="{B17B3D95-A70B-4B53-90F9-FA865622396D}" type="presParOf" srcId="{A896AE51-6B02-4761-B6B1-DC54597C2AC9}" destId="{6F2CFBFC-84EE-49B3-871E-D83CE59D3279}" srcOrd="1" destOrd="0" presId="urn:microsoft.com/office/officeart/2017/3/layout/HorizontalPathTimeline"/>
    <dgm:cxn modelId="{0A022677-624F-4B1F-93EB-A84B9F07957E}" type="presParOf" srcId="{6F2CFBFC-84EE-49B3-871E-D83CE59D3279}" destId="{AE8A53B4-D272-411B-812C-FEF76021BF8D}" srcOrd="0" destOrd="0" presId="urn:microsoft.com/office/officeart/2017/3/layout/HorizontalPathTimeline"/>
    <dgm:cxn modelId="{CFFF7095-1188-4658-B9A2-05F2DA3D6151}" type="presParOf" srcId="{6F2CFBFC-84EE-49B3-871E-D83CE59D3279}" destId="{84A3C53B-5864-454F-880A-76B926DD45B0}" srcOrd="1" destOrd="0" presId="urn:microsoft.com/office/officeart/2017/3/layout/HorizontalPathTimeline"/>
    <dgm:cxn modelId="{86BFB0ED-F8D8-4018-8BE7-B68667809122}" type="presParOf" srcId="{A896AE51-6B02-4761-B6B1-DC54597C2AC9}" destId="{5E128BA4-2DF1-4B0E-B0CC-FB8878A6CDB0}" srcOrd="2" destOrd="0" presId="urn:microsoft.com/office/officeart/2017/3/layout/HorizontalPathTimeline"/>
    <dgm:cxn modelId="{558274F4-4E4F-472B-A0AE-5D44A9407559}" type="presParOf" srcId="{A896AE51-6B02-4761-B6B1-DC54597C2AC9}" destId="{A27D3BB1-B9E0-41F1-9EEB-620733F650B5}" srcOrd="3" destOrd="0" presId="urn:microsoft.com/office/officeart/2017/3/layout/HorizontalPathTimeline"/>
    <dgm:cxn modelId="{476787F4-3526-4905-8958-1C8BD5206B69}" type="presParOf" srcId="{A896AE51-6B02-4761-B6B1-DC54597C2AC9}" destId="{9CF93E13-6CAD-4E85-AFCC-C79C10BB0D35}" srcOrd="4" destOrd="0" presId="urn:microsoft.com/office/officeart/2017/3/layout/HorizontalPathTimeline"/>
    <dgm:cxn modelId="{397D00B9-5DCD-4CDB-A0BE-C16F6BA976D6}" type="presParOf" srcId="{6A88FDDD-0EC6-49B5-BC75-83E623FC3F49}" destId="{C99C72E8-E8D4-4FE0-B780-A48FC2F08A67}" srcOrd="1" destOrd="0" presId="urn:microsoft.com/office/officeart/2017/3/layout/HorizontalPathTimeline"/>
    <dgm:cxn modelId="{25C0DD99-A547-48FC-8AD0-BA10A620139C}" type="presParOf" srcId="{6A88FDDD-0EC6-49B5-BC75-83E623FC3F49}" destId="{798BE372-A291-4BE9-BDAF-AD5C7C91C712}" srcOrd="2" destOrd="0" presId="urn:microsoft.com/office/officeart/2017/3/layout/HorizontalPathTimeline"/>
    <dgm:cxn modelId="{D47DFD07-3F4D-4AF7-8C8F-5490E4C80C02}" type="presParOf" srcId="{798BE372-A291-4BE9-BDAF-AD5C7C91C712}" destId="{90C8330D-0512-4C89-94CD-B96B70B2D0F5}" srcOrd="0" destOrd="0" presId="urn:microsoft.com/office/officeart/2017/3/layout/HorizontalPathTimeline"/>
    <dgm:cxn modelId="{C7369762-C7EC-4DBC-AF04-1E33F90C34BB}" type="presParOf" srcId="{798BE372-A291-4BE9-BDAF-AD5C7C91C712}" destId="{203FCC09-AB7D-4352-8DED-F39525BD041D}" srcOrd="1" destOrd="0" presId="urn:microsoft.com/office/officeart/2017/3/layout/HorizontalPathTimeline"/>
    <dgm:cxn modelId="{E399AF2F-F4C3-434D-8465-6A2BDB55B6A7}" type="presParOf" srcId="{203FCC09-AB7D-4352-8DED-F39525BD041D}" destId="{ADBFF88B-BC44-4D16-BED7-CF9C5BAD414B}" srcOrd="0" destOrd="0" presId="urn:microsoft.com/office/officeart/2017/3/layout/HorizontalPathTimeline"/>
    <dgm:cxn modelId="{A9FB4F4F-1300-459C-A29D-04E1EEA39778}" type="presParOf" srcId="{203FCC09-AB7D-4352-8DED-F39525BD041D}" destId="{575A156E-E13E-426D-8963-4AE5E0630FDF}" srcOrd="1" destOrd="0" presId="urn:microsoft.com/office/officeart/2017/3/layout/HorizontalPathTimeline"/>
    <dgm:cxn modelId="{35F160E7-8DBF-4004-8949-970F2713DC68}" type="presParOf" srcId="{798BE372-A291-4BE9-BDAF-AD5C7C91C712}" destId="{BEC97BE3-0340-4F22-8D6C-429B56AD68E5}" srcOrd="2" destOrd="0" presId="urn:microsoft.com/office/officeart/2017/3/layout/HorizontalPathTimeline"/>
    <dgm:cxn modelId="{10CA5E53-3557-47A3-B5F3-A225B8A89714}" type="presParOf" srcId="{798BE372-A291-4BE9-BDAF-AD5C7C91C712}" destId="{13CE4D75-9066-42D4-AC82-6D1702051E11}" srcOrd="3" destOrd="0" presId="urn:microsoft.com/office/officeart/2017/3/layout/HorizontalPathTimeline"/>
    <dgm:cxn modelId="{24CEE0D5-BD78-4FE3-B8CB-BA3B6EED894E}" type="presParOf" srcId="{798BE372-A291-4BE9-BDAF-AD5C7C91C712}" destId="{DC224843-385E-4A41-B246-2F7673DD0DEA}" srcOrd="4" destOrd="0" presId="urn:microsoft.com/office/officeart/2017/3/layout/HorizontalPathTimeline"/>
    <dgm:cxn modelId="{43BFE459-0F90-4A8E-8D12-44BE8671FA37}" type="presParOf" srcId="{6A88FDDD-0EC6-49B5-BC75-83E623FC3F49}" destId="{8C28E9E6-5556-45DA-8220-C30F9B19D72B}" srcOrd="3" destOrd="0" presId="urn:microsoft.com/office/officeart/2017/3/layout/HorizontalPathTimeline"/>
    <dgm:cxn modelId="{D485C34D-6831-49CD-AD3F-90F6E9D23DFA}" type="presParOf" srcId="{6A88FDDD-0EC6-49B5-BC75-83E623FC3F49}" destId="{0277730B-DB1B-4616-9665-291556BDD148}" srcOrd="4" destOrd="0" presId="urn:microsoft.com/office/officeart/2017/3/layout/HorizontalPathTimeline"/>
    <dgm:cxn modelId="{DED201C2-8E37-46B4-80D6-7CAE57CD5D12}" type="presParOf" srcId="{0277730B-DB1B-4616-9665-291556BDD148}" destId="{2AA2910F-6BA5-4160-9974-BA6BECC085CA}" srcOrd="0" destOrd="0" presId="urn:microsoft.com/office/officeart/2017/3/layout/HorizontalPathTimeline"/>
    <dgm:cxn modelId="{6B973373-76B5-4EBC-95E2-D1920F9A1FC4}" type="presParOf" srcId="{0277730B-DB1B-4616-9665-291556BDD148}" destId="{829EDC55-C9FB-4902-A99B-48D7B8A11BF0}" srcOrd="1" destOrd="0" presId="urn:microsoft.com/office/officeart/2017/3/layout/HorizontalPathTimeline"/>
    <dgm:cxn modelId="{5D864E69-8A3E-42E9-9A29-1B785907FCF4}" type="presParOf" srcId="{829EDC55-C9FB-4902-A99B-48D7B8A11BF0}" destId="{16A1D2F8-5760-4CCA-8733-90B3DEE68BA5}" srcOrd="0" destOrd="0" presId="urn:microsoft.com/office/officeart/2017/3/layout/HorizontalPathTimeline"/>
    <dgm:cxn modelId="{7FFD148F-70A1-4BCC-819C-DCA7265311B4}" type="presParOf" srcId="{829EDC55-C9FB-4902-A99B-48D7B8A11BF0}" destId="{1861DC0D-7979-4304-9DEE-CCE7771AF261}" srcOrd="1" destOrd="0" presId="urn:microsoft.com/office/officeart/2017/3/layout/HorizontalPathTimeline"/>
    <dgm:cxn modelId="{391A6F32-8C4A-40ED-AAC2-5B76EAB6C3E2}" type="presParOf" srcId="{0277730B-DB1B-4616-9665-291556BDD148}" destId="{C80CC631-F10B-4C47-B247-207F405EA1AE}" srcOrd="2" destOrd="0" presId="urn:microsoft.com/office/officeart/2017/3/layout/HorizontalPathTimeline"/>
    <dgm:cxn modelId="{C70DDBE7-397E-433E-96EC-FB4005817112}" type="presParOf" srcId="{0277730B-DB1B-4616-9665-291556BDD148}" destId="{A3C75E0C-2AEF-4B2D-BAD8-8F9A400A849D}" srcOrd="3" destOrd="0" presId="urn:microsoft.com/office/officeart/2017/3/layout/HorizontalPathTimeline"/>
    <dgm:cxn modelId="{F093AC0F-536F-4BF6-87C7-32C101A08CBC}" type="presParOf" srcId="{0277730B-DB1B-4616-9665-291556BDD148}" destId="{85E37016-466E-425A-9C9E-DF9E30AA4735}" srcOrd="4" destOrd="0" presId="urn:microsoft.com/office/officeart/2017/3/layout/HorizontalPathTimeline"/>
    <dgm:cxn modelId="{ED827BDA-ED44-4DC2-9FCC-FE4A15ACE68F}" type="presParOf" srcId="{6A88FDDD-0EC6-49B5-BC75-83E623FC3F49}" destId="{26879EE0-C925-4B09-ADC1-AEFD8A52C025}" srcOrd="5" destOrd="0" presId="urn:microsoft.com/office/officeart/2017/3/layout/HorizontalPathTimeline"/>
    <dgm:cxn modelId="{B9A949A2-E485-46EF-91A8-45F152B266B3}" type="presParOf" srcId="{6A88FDDD-0EC6-49B5-BC75-83E623FC3F49}" destId="{0462111D-034D-44A4-843D-365225598C88}" srcOrd="6" destOrd="0" presId="urn:microsoft.com/office/officeart/2017/3/layout/HorizontalPathTimeline"/>
    <dgm:cxn modelId="{6ABEB2CC-2E70-4AD6-9451-9BBB34A56BB2}" type="presParOf" srcId="{0462111D-034D-44A4-843D-365225598C88}" destId="{416D2482-5700-4818-BDCD-185F33EE56DF}" srcOrd="0" destOrd="0" presId="urn:microsoft.com/office/officeart/2017/3/layout/HorizontalPathTimeline"/>
    <dgm:cxn modelId="{20050161-F4B6-42E8-87DC-EBFFA7E2A845}" type="presParOf" srcId="{0462111D-034D-44A4-843D-365225598C88}" destId="{B0F4B6AC-385F-4108-ABDE-EF4449165B09}" srcOrd="1" destOrd="0" presId="urn:microsoft.com/office/officeart/2017/3/layout/HorizontalPathTimeline"/>
    <dgm:cxn modelId="{766E46C8-E459-4791-A1FC-8DB40B37264B}" type="presParOf" srcId="{B0F4B6AC-385F-4108-ABDE-EF4449165B09}" destId="{DCD76A5C-7997-498A-B9C2-963F0F7170AA}" srcOrd="0" destOrd="0" presId="urn:microsoft.com/office/officeart/2017/3/layout/HorizontalPathTimeline"/>
    <dgm:cxn modelId="{36FC127F-EDB5-4DE3-9453-E6792F251119}" type="presParOf" srcId="{B0F4B6AC-385F-4108-ABDE-EF4449165B09}" destId="{F91515C6-D093-47A2-9360-BC664B8BE5CE}" srcOrd="1" destOrd="0" presId="urn:microsoft.com/office/officeart/2017/3/layout/HorizontalPathTimeline"/>
    <dgm:cxn modelId="{DE4CB043-60FD-406E-88AD-386EE1B9AD04}" type="presParOf" srcId="{0462111D-034D-44A4-843D-365225598C88}" destId="{3B98D200-7D70-4CDB-B417-2CB457485CD5}" srcOrd="2" destOrd="0" presId="urn:microsoft.com/office/officeart/2017/3/layout/HorizontalPathTimeline"/>
    <dgm:cxn modelId="{A4A80764-7967-4610-9628-43516784FC7E}" type="presParOf" srcId="{0462111D-034D-44A4-843D-365225598C88}" destId="{814A9DD4-7FAB-4030-9452-724F11403FE0}" srcOrd="3" destOrd="0" presId="urn:microsoft.com/office/officeart/2017/3/layout/HorizontalPathTimeline"/>
    <dgm:cxn modelId="{0C400D18-B501-4A10-9565-E6FFA5321A8B}" type="presParOf" srcId="{0462111D-034D-44A4-843D-365225598C88}" destId="{05638107-B0E7-4AEC-9C5B-96ACCC1808E4}" srcOrd="4" destOrd="0" presId="urn:microsoft.com/office/officeart/2017/3/layout/HorizontalPathTimeline"/>
    <dgm:cxn modelId="{888095B2-63E6-4397-9BFA-D95F64F5608F}" type="presParOf" srcId="{6A88FDDD-0EC6-49B5-BC75-83E623FC3F49}" destId="{8EE93A86-9742-4C8E-9365-36C276681355}" srcOrd="7" destOrd="0" presId="urn:microsoft.com/office/officeart/2017/3/layout/HorizontalPathTimeline"/>
    <dgm:cxn modelId="{C6F1EF7C-9853-482B-AAF3-30CF8E3A9D5D}" type="presParOf" srcId="{6A88FDDD-0EC6-49B5-BC75-83E623FC3F49}" destId="{13CD1D41-8AF3-4EF0-A1A1-A69B8C71DE23}" srcOrd="8" destOrd="0" presId="urn:microsoft.com/office/officeart/2017/3/layout/HorizontalPathTimeline"/>
    <dgm:cxn modelId="{143EC5BA-B96E-4053-9518-73A58963A3A8}" type="presParOf" srcId="{13CD1D41-8AF3-4EF0-A1A1-A69B8C71DE23}" destId="{3A60EA0C-1CFB-4D62-8512-717CC3F2D7D4}" srcOrd="0" destOrd="0" presId="urn:microsoft.com/office/officeart/2017/3/layout/HorizontalPathTimeline"/>
    <dgm:cxn modelId="{F8A7BD31-7F4B-4F96-A630-3F5D34EC8718}" type="presParOf" srcId="{13CD1D41-8AF3-4EF0-A1A1-A69B8C71DE23}" destId="{40017611-B279-4714-AC3E-1920208EEE54}" srcOrd="1" destOrd="0" presId="urn:microsoft.com/office/officeart/2017/3/layout/HorizontalPathTimeline"/>
    <dgm:cxn modelId="{BED67AC2-C79A-460F-BC4B-BC9ED4162BA9}" type="presParOf" srcId="{40017611-B279-4714-AC3E-1920208EEE54}" destId="{A5518D55-1F1A-41E2-8EB5-464331E6001C}" srcOrd="0" destOrd="0" presId="urn:microsoft.com/office/officeart/2017/3/layout/HorizontalPathTimeline"/>
    <dgm:cxn modelId="{B753A342-0D6D-4F80-8850-716EF72FFF9E}" type="presParOf" srcId="{40017611-B279-4714-AC3E-1920208EEE54}" destId="{A865220D-1558-4785-9A0D-7EFD3E19DF4F}" srcOrd="1" destOrd="0" presId="urn:microsoft.com/office/officeart/2017/3/layout/HorizontalPathTimeline"/>
    <dgm:cxn modelId="{4383704C-9B0F-4E1C-8CC4-E97BA3032308}" type="presParOf" srcId="{13CD1D41-8AF3-4EF0-A1A1-A69B8C71DE23}" destId="{CA8B4445-41CE-4069-A506-FEEE63F6EC53}" srcOrd="2" destOrd="0" presId="urn:microsoft.com/office/officeart/2017/3/layout/HorizontalPathTimeline"/>
    <dgm:cxn modelId="{D7F9E8E9-CB61-467E-A069-408C0EB55837}" type="presParOf" srcId="{13CD1D41-8AF3-4EF0-A1A1-A69B8C71DE23}" destId="{64A2A354-CDE1-44B6-8E3B-6B7BE0E34A49}" srcOrd="3" destOrd="0" presId="urn:microsoft.com/office/officeart/2017/3/layout/HorizontalPathTimeline"/>
    <dgm:cxn modelId="{67479AB7-9AD6-42F9-B3D0-19ED232ED32C}" type="presParOf" srcId="{13CD1D41-8AF3-4EF0-A1A1-A69B8C71DE23}" destId="{B7531C00-1169-4F0C-85F9-6947F57440B5}" srcOrd="4" destOrd="0" presId="urn:microsoft.com/office/officeart/2017/3/layout/HorizontalPathTimeline"/>
    <dgm:cxn modelId="{40F82769-88C9-40BD-9B4E-E06BCF74855D}" type="presParOf" srcId="{6A88FDDD-0EC6-49B5-BC75-83E623FC3F49}" destId="{7A1430C1-CAA8-4180-B200-86B3C6F365AF}" srcOrd="9" destOrd="0" presId="urn:microsoft.com/office/officeart/2017/3/layout/HorizontalPathTimeline"/>
    <dgm:cxn modelId="{29831069-A4B6-4E16-8B34-0D7BE5D07C7C}" type="presParOf" srcId="{6A88FDDD-0EC6-49B5-BC75-83E623FC3F49}" destId="{6218F237-1550-429D-BB57-801D573D6CFF}" srcOrd="10" destOrd="0" presId="urn:microsoft.com/office/officeart/2017/3/layout/HorizontalPathTimeline"/>
    <dgm:cxn modelId="{51A38910-329A-4B30-8471-A5DC1A56ABAF}" type="presParOf" srcId="{6218F237-1550-429D-BB57-801D573D6CFF}" destId="{F5A524C0-C7ED-4C33-A89F-A928DB9B321C}" srcOrd="0" destOrd="0" presId="urn:microsoft.com/office/officeart/2017/3/layout/HorizontalPathTimeline"/>
    <dgm:cxn modelId="{2CB598F1-DB22-4028-9122-223F4C33BAA2}" type="presParOf" srcId="{6218F237-1550-429D-BB57-801D573D6CFF}" destId="{889B6BB1-7DD1-4930-956E-7ACEAA596991}" srcOrd="1" destOrd="0" presId="urn:microsoft.com/office/officeart/2017/3/layout/HorizontalPathTimeline"/>
    <dgm:cxn modelId="{41F4CEE1-6B03-47BB-9191-E98C97E74405}" type="presParOf" srcId="{889B6BB1-7DD1-4930-956E-7ACEAA596991}" destId="{906A219A-ED55-41C8-8F7D-30C4AD416AE5}" srcOrd="0" destOrd="0" presId="urn:microsoft.com/office/officeart/2017/3/layout/HorizontalPathTimeline"/>
    <dgm:cxn modelId="{D783E10D-4C06-4568-988F-48296C3A5838}" type="presParOf" srcId="{889B6BB1-7DD1-4930-956E-7ACEAA596991}" destId="{9AA130DF-7F72-418C-98EF-0763FF3D1382}" srcOrd="1" destOrd="0" presId="urn:microsoft.com/office/officeart/2017/3/layout/HorizontalPathTimeline"/>
    <dgm:cxn modelId="{46FA1452-071B-451E-95B5-80B203C8E281}" type="presParOf" srcId="{6218F237-1550-429D-BB57-801D573D6CFF}" destId="{2D7EEDB1-9123-4B86-9313-8154F87B27F5}" srcOrd="2" destOrd="0" presId="urn:microsoft.com/office/officeart/2017/3/layout/HorizontalPathTimeline"/>
    <dgm:cxn modelId="{17829740-8597-43E9-BA46-AD22E6C818CD}" type="presParOf" srcId="{6218F237-1550-429D-BB57-801D573D6CFF}" destId="{FBA281A7-05C8-426B-81BE-2BFEB8579F76}" srcOrd="3" destOrd="0" presId="urn:microsoft.com/office/officeart/2017/3/layout/HorizontalPathTimeline"/>
    <dgm:cxn modelId="{3E7BA8DE-6F56-487B-8D30-5F938014B467}" type="presParOf" srcId="{6218F237-1550-429D-BB57-801D573D6CFF}" destId="{E4EADD97-FA56-4C10-A294-3CA3B5EAE5C8}" srcOrd="4" destOrd="0" presId="urn:microsoft.com/office/officeart/2017/3/layout/HorizontalPathTimeline"/>
    <dgm:cxn modelId="{318B237F-266B-44E9-9E61-7D61DE035BE8}" type="presParOf" srcId="{6A88FDDD-0EC6-49B5-BC75-83E623FC3F49}" destId="{A1ED30CE-AD25-47B9-88A9-0BF608EE3A5A}" srcOrd="11" destOrd="0" presId="urn:microsoft.com/office/officeart/2017/3/layout/HorizontalPathTimeline"/>
    <dgm:cxn modelId="{1269832F-4D16-4445-9CBF-D048213A366C}" type="presParOf" srcId="{6A88FDDD-0EC6-49B5-BC75-83E623FC3F49}" destId="{745D7D54-73FB-4BC3-AAA5-CDB4608CD7F5}" srcOrd="12" destOrd="0" presId="urn:microsoft.com/office/officeart/2017/3/layout/HorizontalPathTimeline"/>
    <dgm:cxn modelId="{3E840989-26F2-4855-807A-BA96C12F3340}" type="presParOf" srcId="{745D7D54-73FB-4BC3-AAA5-CDB4608CD7F5}" destId="{2FEBE409-4E0D-40FA-87A2-2D0A82AC7C42}" srcOrd="0" destOrd="0" presId="urn:microsoft.com/office/officeart/2017/3/layout/HorizontalPathTimeline"/>
    <dgm:cxn modelId="{AF652666-84EF-4869-A3A8-4E9BECC06ABF}" type="presParOf" srcId="{745D7D54-73FB-4BC3-AAA5-CDB4608CD7F5}" destId="{1FC697AB-4C3B-4061-813A-075F12136843}" srcOrd="1" destOrd="0" presId="urn:microsoft.com/office/officeart/2017/3/layout/HorizontalPathTimeline"/>
    <dgm:cxn modelId="{D7EF74E3-76AF-4367-8154-83569D84933C}" type="presParOf" srcId="{1FC697AB-4C3B-4061-813A-075F12136843}" destId="{F942026D-8B6D-487D-9295-7F232D4B754F}" srcOrd="0" destOrd="0" presId="urn:microsoft.com/office/officeart/2017/3/layout/HorizontalPathTimeline"/>
    <dgm:cxn modelId="{A58D2FBA-F9FB-4237-A557-A6FB98D440BE}" type="presParOf" srcId="{1FC697AB-4C3B-4061-813A-075F12136843}" destId="{D6F13636-FA73-43A7-A004-0ADB3F6950E6}" srcOrd="1" destOrd="0" presId="urn:microsoft.com/office/officeart/2017/3/layout/HorizontalPathTimeline"/>
    <dgm:cxn modelId="{392D1B07-8364-4765-97A7-6EA63F7030C0}" type="presParOf" srcId="{745D7D54-73FB-4BC3-AAA5-CDB4608CD7F5}" destId="{7A0210AF-042A-427C-8209-A9ED3CF82F5F}" srcOrd="2" destOrd="0" presId="urn:microsoft.com/office/officeart/2017/3/layout/HorizontalPathTimeline"/>
    <dgm:cxn modelId="{6AF3A807-FAEA-4ECB-AE4E-606989ADCE12}" type="presParOf" srcId="{745D7D54-73FB-4BC3-AAA5-CDB4608CD7F5}" destId="{BB225B9F-4526-4C53-A692-EBF557D5585A}" srcOrd="3" destOrd="0" presId="urn:microsoft.com/office/officeart/2017/3/layout/HorizontalPathTimeline"/>
    <dgm:cxn modelId="{BB2B1980-C38B-46C4-9EBD-4CC8EF19EB1A}" type="presParOf" srcId="{745D7D54-73FB-4BC3-AAA5-CDB4608CD7F5}" destId="{7079C013-9B3D-4B6F-BB78-EB82AA0E24BD}" srcOrd="4" destOrd="0" presId="urn:microsoft.com/office/officeart/2017/3/layout/HorizontalPathTimeline"/>
    <dgm:cxn modelId="{558366EF-A16A-4F61-842D-9718240343F2}" type="presParOf" srcId="{6A88FDDD-0EC6-49B5-BC75-83E623FC3F49}" destId="{839E53E5-EF51-4D8E-A4E9-6BBEEF858157}" srcOrd="13" destOrd="0" presId="urn:microsoft.com/office/officeart/2017/3/layout/HorizontalPathTimeline"/>
    <dgm:cxn modelId="{E92924C8-7D4E-4ECC-A947-CCCEEF273B25}" type="presParOf" srcId="{6A88FDDD-0EC6-49B5-BC75-83E623FC3F49}" destId="{241A2215-52C7-498B-B177-C0AF170ACAEF}" srcOrd="14" destOrd="0" presId="urn:microsoft.com/office/officeart/2017/3/layout/HorizontalPathTimeline"/>
    <dgm:cxn modelId="{2A946C25-F842-4F11-BE94-99763621314A}" type="presParOf" srcId="{241A2215-52C7-498B-B177-C0AF170ACAEF}" destId="{FF4D634F-669F-439A-9FA0-CEF7598AD1A4}" srcOrd="0" destOrd="0" presId="urn:microsoft.com/office/officeart/2017/3/layout/HorizontalPathTimeline"/>
    <dgm:cxn modelId="{D944D17F-1906-4A99-B25F-BF3F45060643}" type="presParOf" srcId="{241A2215-52C7-498B-B177-C0AF170ACAEF}" destId="{1F8925AA-09AE-487C-9998-F6ABB8E8CD2A}" srcOrd="1" destOrd="0" presId="urn:microsoft.com/office/officeart/2017/3/layout/HorizontalPathTimeline"/>
    <dgm:cxn modelId="{DE1DA8D3-9C93-4200-93B4-BD091A523D65}" type="presParOf" srcId="{1F8925AA-09AE-487C-9998-F6ABB8E8CD2A}" destId="{04FCE3B3-8B76-489A-9465-C279721E4EC5}" srcOrd="0" destOrd="0" presId="urn:microsoft.com/office/officeart/2017/3/layout/HorizontalPathTimeline"/>
    <dgm:cxn modelId="{1C0BBA86-E4AC-408B-BA6F-F9D091A0BDA8}" type="presParOf" srcId="{1F8925AA-09AE-487C-9998-F6ABB8E8CD2A}" destId="{356FB76D-A979-4E4D-85FB-06566B3DA5C9}" srcOrd="1" destOrd="0" presId="urn:microsoft.com/office/officeart/2017/3/layout/HorizontalPathTimeline"/>
    <dgm:cxn modelId="{3EFECAAC-5A76-4229-BA6E-94CEA836478E}" type="presParOf" srcId="{241A2215-52C7-498B-B177-C0AF170ACAEF}" destId="{4931D078-8CDC-44F8-8467-B3A9080146D9}" srcOrd="2" destOrd="0" presId="urn:microsoft.com/office/officeart/2017/3/layout/HorizontalPathTimeline"/>
    <dgm:cxn modelId="{256F9A07-55A5-46DE-9364-C6E1603FC8C3}" type="presParOf" srcId="{241A2215-52C7-498B-B177-C0AF170ACAEF}" destId="{84CB599C-F1EE-4D09-9AA1-DB853402433A}" srcOrd="3" destOrd="0" presId="urn:microsoft.com/office/officeart/2017/3/layout/HorizontalPathTimeline"/>
    <dgm:cxn modelId="{D3059D72-5FF4-425F-AFBC-BC91E78D6780}" type="presParOf" srcId="{241A2215-52C7-498B-B177-C0AF170ACAEF}" destId="{F5358AC4-DBF8-4C6D-A285-AAB5DB97B023}" srcOrd="4" destOrd="0" presId="urn:microsoft.com/office/officeart/2017/3/layout/HorizontalPath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4F5699-D246-4704-BB5B-95A5D52E6410}">
      <dsp:nvSpPr>
        <dsp:cNvPr id="0" name=""/>
        <dsp:cNvSpPr/>
      </dsp:nvSpPr>
      <dsp:spPr>
        <a:xfrm>
          <a:off x="182879" y="453813"/>
          <a:ext cx="4511040" cy="451103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chemeClr val="accent1">
                  <a:lumMod val="50000"/>
                </a:schemeClr>
              </a:solidFill>
            </a:rPr>
            <a:t>Natural Hazards: </a:t>
          </a:r>
          <a:r>
            <a:rPr lang="en-US" sz="2100" kern="1200" dirty="0">
              <a:solidFill>
                <a:schemeClr val="accent1">
                  <a:lumMod val="50000"/>
                </a:schemeClr>
              </a:solidFill>
            </a:rPr>
            <a:t>a source of harm created by an environmental or geological event, including flooding and earthquakes</a:t>
          </a:r>
        </a:p>
        <a:p>
          <a:pPr marL="0" lvl="0" indent="0" algn="ctr" defTabSz="933450">
            <a:lnSpc>
              <a:spcPct val="90000"/>
            </a:lnSpc>
            <a:spcBef>
              <a:spcPct val="0"/>
            </a:spcBef>
            <a:spcAft>
              <a:spcPct val="35000"/>
            </a:spcAft>
            <a:buNone/>
          </a:pPr>
          <a:endParaRPr lang="en-US" sz="2100" kern="1200" dirty="0">
            <a:solidFill>
              <a:schemeClr val="accent1">
                <a:lumMod val="50000"/>
              </a:schemeClr>
            </a:solidFill>
          </a:endParaRPr>
        </a:p>
        <a:p>
          <a:pPr marL="0" lvl="0" indent="0" algn="ctr" defTabSz="933450">
            <a:lnSpc>
              <a:spcPct val="90000"/>
            </a:lnSpc>
            <a:spcBef>
              <a:spcPct val="0"/>
            </a:spcBef>
            <a:spcAft>
              <a:spcPct val="35000"/>
            </a:spcAft>
            <a:buNone/>
          </a:pPr>
          <a:r>
            <a:rPr lang="en-US" sz="2100" b="1" kern="1200" dirty="0">
              <a:solidFill>
                <a:schemeClr val="accent1">
                  <a:lumMod val="50000"/>
                </a:schemeClr>
              </a:solidFill>
            </a:rPr>
            <a:t>Natural Hazard Mitigation: </a:t>
          </a:r>
          <a:r>
            <a:rPr lang="en-US" sz="2100" kern="1200" dirty="0">
              <a:solidFill>
                <a:schemeClr val="accent1">
                  <a:lumMod val="50000"/>
                </a:schemeClr>
              </a:solidFill>
            </a:rPr>
            <a:t>reducing damage from natural hazards, including short-term, episodic events</a:t>
          </a:r>
        </a:p>
      </dsp:txBody>
      <dsp:txXfrm>
        <a:off x="812799" y="985762"/>
        <a:ext cx="2600960" cy="3447142"/>
      </dsp:txXfrm>
    </dsp:sp>
    <dsp:sp modelId="{F4D02F22-2738-4A65-A258-A2EEE42F2EAF}">
      <dsp:nvSpPr>
        <dsp:cNvPr id="0" name=""/>
        <dsp:cNvSpPr/>
      </dsp:nvSpPr>
      <dsp:spPr>
        <a:xfrm>
          <a:off x="3434080" y="453813"/>
          <a:ext cx="4511040" cy="451103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chemeClr val="accent1">
                  <a:lumMod val="50000"/>
                </a:schemeClr>
              </a:solidFill>
            </a:rPr>
            <a:t>Climate Change: </a:t>
          </a:r>
          <a:r>
            <a:rPr lang="en-US" sz="2100" kern="1200" dirty="0">
              <a:solidFill>
                <a:schemeClr val="accent1">
                  <a:lumMod val="50000"/>
                </a:schemeClr>
              </a:solidFill>
            </a:rPr>
            <a:t>increases the frequency, duration, and intensity of natural hazards; including heat, drought, and precipitation</a:t>
          </a:r>
        </a:p>
        <a:p>
          <a:pPr marL="0" lvl="0" indent="0" algn="ctr" defTabSz="933450">
            <a:lnSpc>
              <a:spcPct val="90000"/>
            </a:lnSpc>
            <a:spcBef>
              <a:spcPct val="0"/>
            </a:spcBef>
            <a:spcAft>
              <a:spcPct val="35000"/>
            </a:spcAft>
            <a:buNone/>
          </a:pPr>
          <a:endParaRPr lang="en-US" sz="2100" kern="1200" dirty="0">
            <a:solidFill>
              <a:schemeClr val="accent1">
                <a:lumMod val="50000"/>
              </a:schemeClr>
            </a:solidFill>
          </a:endParaRPr>
        </a:p>
        <a:p>
          <a:pPr marL="0" lvl="0" indent="0" algn="ctr" defTabSz="933450">
            <a:lnSpc>
              <a:spcPct val="90000"/>
            </a:lnSpc>
            <a:spcBef>
              <a:spcPct val="0"/>
            </a:spcBef>
            <a:spcAft>
              <a:spcPct val="35000"/>
            </a:spcAft>
            <a:buNone/>
          </a:pPr>
          <a:r>
            <a:rPr lang="en-US" sz="2100" b="1" kern="1200" dirty="0">
              <a:solidFill>
                <a:schemeClr val="accent1">
                  <a:lumMod val="50000"/>
                </a:schemeClr>
              </a:solidFill>
              <a:ea typeface="Open Sans" panose="020B0606030504020204" pitchFamily="34" charset="0"/>
              <a:cs typeface="Open Sans" panose="020B0606030504020204" pitchFamily="34" charset="0"/>
            </a:rPr>
            <a:t>Climate</a:t>
          </a:r>
          <a:r>
            <a:rPr lang="en-US" sz="2100" b="1" kern="1200" dirty="0">
              <a:solidFill>
                <a:schemeClr val="accent1">
                  <a:lumMod val="50000"/>
                </a:schemeClr>
              </a:solidFill>
            </a:rPr>
            <a:t> Adaptation:</a:t>
          </a:r>
          <a:r>
            <a:rPr lang="en-US" sz="2100" kern="1200" dirty="0">
              <a:solidFill>
                <a:schemeClr val="accent1">
                  <a:lumMod val="50000"/>
                </a:schemeClr>
              </a:solidFill>
            </a:rPr>
            <a:t> reducing the risk to, and mitigating impacts from, the increasing frequency of natural hazards</a:t>
          </a:r>
        </a:p>
      </dsp:txBody>
      <dsp:txXfrm>
        <a:off x="4714240" y="985762"/>
        <a:ext cx="2600960" cy="34471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AEE37F-98D0-49B2-A218-7D394AC9053E}">
      <dsp:nvSpPr>
        <dsp:cNvPr id="0" name=""/>
        <dsp:cNvSpPr/>
      </dsp:nvSpPr>
      <dsp:spPr>
        <a:xfrm>
          <a:off x="259305" y="3118969"/>
          <a:ext cx="2063104" cy="656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endParaRPr lang="en-US" sz="2000" kern="1200">
            <a:solidFill>
              <a:schemeClr val="accent2"/>
            </a:solidFill>
          </a:endParaRPr>
        </a:p>
      </dsp:txBody>
      <dsp:txXfrm>
        <a:off x="259305" y="3118969"/>
        <a:ext cx="2063104" cy="656319"/>
      </dsp:txXfrm>
    </dsp:sp>
    <dsp:sp modelId="{B5EF2637-A363-4A98-9B9C-AC2A388465EE}">
      <dsp:nvSpPr>
        <dsp:cNvPr id="0" name=""/>
        <dsp:cNvSpPr/>
      </dsp:nvSpPr>
      <dsp:spPr>
        <a:xfrm>
          <a:off x="0" y="2695226"/>
          <a:ext cx="11607799" cy="23232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8A53B4-D272-411B-812C-FEF76021BF8D}">
      <dsp:nvSpPr>
        <dsp:cNvPr id="0" name=""/>
        <dsp:cNvSpPr/>
      </dsp:nvSpPr>
      <dsp:spPr>
        <a:xfrm>
          <a:off x="222053" y="1080115"/>
          <a:ext cx="2396865" cy="83555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chemeClr val="accent2"/>
              </a:solidFill>
              <a:latin typeface="TW Cen MT"/>
            </a:rPr>
            <a:t>TEAM#1: Update &amp; Map Critical Facilities</a:t>
          </a:r>
          <a:endParaRPr lang="en-US" sz="1800" b="1" kern="1200" dirty="0">
            <a:solidFill>
              <a:schemeClr val="accent2"/>
            </a:solidFill>
          </a:endParaRPr>
        </a:p>
      </dsp:txBody>
      <dsp:txXfrm>
        <a:off x="222053" y="1080115"/>
        <a:ext cx="2396865" cy="835554"/>
      </dsp:txXfrm>
    </dsp:sp>
    <dsp:sp modelId="{5E128BA4-2DF1-4B0E-B0CC-FB8878A6CDB0}">
      <dsp:nvSpPr>
        <dsp:cNvPr id="0" name=""/>
        <dsp:cNvSpPr/>
      </dsp:nvSpPr>
      <dsp:spPr>
        <a:xfrm>
          <a:off x="1290857" y="1800522"/>
          <a:ext cx="0" cy="987383"/>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90C8330D-0512-4C89-94CD-B96B70B2D0F5}">
      <dsp:nvSpPr>
        <dsp:cNvPr id="0" name=""/>
        <dsp:cNvSpPr/>
      </dsp:nvSpPr>
      <dsp:spPr>
        <a:xfrm>
          <a:off x="1548745" y="2032847"/>
          <a:ext cx="2063104" cy="656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endParaRPr lang="en-US" sz="2000" kern="1200">
            <a:solidFill>
              <a:schemeClr val="accent2"/>
            </a:solidFill>
          </a:endParaRPr>
        </a:p>
      </dsp:txBody>
      <dsp:txXfrm>
        <a:off x="1548745" y="2032847"/>
        <a:ext cx="2063104" cy="656319"/>
      </dsp:txXfrm>
    </dsp:sp>
    <dsp:sp modelId="{ADBFF88B-BC44-4D16-BED7-CF9C5BAD414B}">
      <dsp:nvSpPr>
        <dsp:cNvPr id="0" name=""/>
        <dsp:cNvSpPr/>
      </dsp:nvSpPr>
      <dsp:spPr>
        <a:xfrm>
          <a:off x="908930" y="3918852"/>
          <a:ext cx="2464925" cy="83555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chemeClr val="accent2"/>
              </a:solidFill>
              <a:latin typeface="TW Cen MT"/>
            </a:rPr>
            <a:t>Assessment of Risks &amp; Vulnerabilities</a:t>
          </a:r>
          <a:endParaRPr lang="en-US" sz="1800" b="1" kern="1200" dirty="0">
            <a:solidFill>
              <a:schemeClr val="accent2"/>
            </a:solidFill>
          </a:endParaRPr>
        </a:p>
      </dsp:txBody>
      <dsp:txXfrm>
        <a:off x="908930" y="3918852"/>
        <a:ext cx="2464925" cy="835554"/>
      </dsp:txXfrm>
    </dsp:sp>
    <dsp:sp modelId="{BEC97BE3-0340-4F22-8D6C-429B56AD68E5}">
      <dsp:nvSpPr>
        <dsp:cNvPr id="0" name=""/>
        <dsp:cNvSpPr/>
      </dsp:nvSpPr>
      <dsp:spPr>
        <a:xfrm>
          <a:off x="2580298" y="3020230"/>
          <a:ext cx="0" cy="987383"/>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A27D3BB1-B9E0-41F1-9EEB-620733F650B5}">
      <dsp:nvSpPr>
        <dsp:cNvPr id="0" name=""/>
        <dsp:cNvSpPr/>
      </dsp:nvSpPr>
      <dsp:spPr>
        <a:xfrm>
          <a:off x="1165892" y="2750900"/>
          <a:ext cx="145203" cy="145203"/>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13CE4D75-9066-42D4-AC82-6D1702051E11}">
      <dsp:nvSpPr>
        <dsp:cNvPr id="0" name=""/>
        <dsp:cNvSpPr/>
      </dsp:nvSpPr>
      <dsp:spPr>
        <a:xfrm>
          <a:off x="2435403" y="2743091"/>
          <a:ext cx="145203" cy="145203"/>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2AA2910F-6BA5-4160-9974-BA6BECC085CA}">
      <dsp:nvSpPr>
        <dsp:cNvPr id="0" name=""/>
        <dsp:cNvSpPr/>
      </dsp:nvSpPr>
      <dsp:spPr>
        <a:xfrm>
          <a:off x="2838186" y="3118969"/>
          <a:ext cx="2063104" cy="656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endParaRPr lang="en-US" sz="2000" kern="1200">
            <a:solidFill>
              <a:schemeClr val="accent2"/>
            </a:solidFill>
          </a:endParaRPr>
        </a:p>
      </dsp:txBody>
      <dsp:txXfrm>
        <a:off x="2838186" y="3118969"/>
        <a:ext cx="2063104" cy="656319"/>
      </dsp:txXfrm>
    </dsp:sp>
    <dsp:sp modelId="{16A1D2F8-5760-4CCA-8733-90B3DEE68BA5}">
      <dsp:nvSpPr>
        <dsp:cNvPr id="0" name=""/>
        <dsp:cNvSpPr/>
      </dsp:nvSpPr>
      <dsp:spPr>
        <a:xfrm>
          <a:off x="3012773" y="1080109"/>
          <a:ext cx="2201582" cy="81023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chemeClr val="accent2"/>
              </a:solidFill>
              <a:latin typeface="TW Cen MT"/>
            </a:rPr>
            <a:t>TEAM#2: Review Existing Mitigation</a:t>
          </a:r>
          <a:endParaRPr lang="en-US" sz="1800" b="1" kern="1200" dirty="0">
            <a:solidFill>
              <a:srgbClr val="C00000"/>
            </a:solidFill>
          </a:endParaRPr>
        </a:p>
      </dsp:txBody>
      <dsp:txXfrm>
        <a:off x="3012773" y="1080109"/>
        <a:ext cx="2201582" cy="810234"/>
      </dsp:txXfrm>
    </dsp:sp>
    <dsp:sp modelId="{C80CC631-F10B-4C47-B247-207F405EA1AE}">
      <dsp:nvSpPr>
        <dsp:cNvPr id="0" name=""/>
        <dsp:cNvSpPr/>
      </dsp:nvSpPr>
      <dsp:spPr>
        <a:xfrm>
          <a:off x="3869738" y="1800522"/>
          <a:ext cx="0" cy="987383"/>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416D2482-5700-4818-BDCD-185F33EE56DF}">
      <dsp:nvSpPr>
        <dsp:cNvPr id="0" name=""/>
        <dsp:cNvSpPr/>
      </dsp:nvSpPr>
      <dsp:spPr>
        <a:xfrm>
          <a:off x="4127626" y="2032847"/>
          <a:ext cx="2063104" cy="656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endParaRPr lang="en-US" sz="2000" kern="1200">
            <a:solidFill>
              <a:schemeClr val="accent2"/>
            </a:solidFill>
          </a:endParaRPr>
        </a:p>
      </dsp:txBody>
      <dsp:txXfrm>
        <a:off x="4127626" y="2032847"/>
        <a:ext cx="2063104" cy="656319"/>
      </dsp:txXfrm>
    </dsp:sp>
    <dsp:sp modelId="{DCD76A5C-7997-498A-B9C2-963F0F7170AA}">
      <dsp:nvSpPr>
        <dsp:cNvPr id="0" name=""/>
        <dsp:cNvSpPr/>
      </dsp:nvSpPr>
      <dsp:spPr>
        <a:xfrm>
          <a:off x="3721039" y="3899520"/>
          <a:ext cx="2413999" cy="81023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chemeClr val="accent2"/>
              </a:solidFill>
              <a:latin typeface="TW Cen MT"/>
            </a:rPr>
            <a:t>TEAM #3 Update Status of Mitigation</a:t>
          </a:r>
          <a:endParaRPr lang="en-US" sz="1800" b="1" kern="1200" dirty="0">
            <a:solidFill>
              <a:schemeClr val="accent2"/>
            </a:solidFill>
          </a:endParaRPr>
        </a:p>
      </dsp:txBody>
      <dsp:txXfrm>
        <a:off x="3721039" y="3899520"/>
        <a:ext cx="2413999" cy="810234"/>
      </dsp:txXfrm>
    </dsp:sp>
    <dsp:sp modelId="{3B98D200-7D70-4CDB-B417-2CB457485CD5}">
      <dsp:nvSpPr>
        <dsp:cNvPr id="0" name=""/>
        <dsp:cNvSpPr/>
      </dsp:nvSpPr>
      <dsp:spPr>
        <a:xfrm>
          <a:off x="5125556" y="2813403"/>
          <a:ext cx="0" cy="987383"/>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A3C75E0C-2AEF-4B2D-BAD8-8F9A400A849D}">
      <dsp:nvSpPr>
        <dsp:cNvPr id="0" name=""/>
        <dsp:cNvSpPr/>
      </dsp:nvSpPr>
      <dsp:spPr>
        <a:xfrm>
          <a:off x="3820582" y="2745495"/>
          <a:ext cx="145203" cy="145203"/>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814A9DD4-7FAB-4030-9452-724F11403FE0}">
      <dsp:nvSpPr>
        <dsp:cNvPr id="0" name=""/>
        <dsp:cNvSpPr/>
      </dsp:nvSpPr>
      <dsp:spPr>
        <a:xfrm>
          <a:off x="5031869" y="2743596"/>
          <a:ext cx="145203" cy="145203"/>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3A60EA0C-1CFB-4D62-8512-717CC3F2D7D4}">
      <dsp:nvSpPr>
        <dsp:cNvPr id="0" name=""/>
        <dsp:cNvSpPr/>
      </dsp:nvSpPr>
      <dsp:spPr>
        <a:xfrm>
          <a:off x="5417067" y="3118969"/>
          <a:ext cx="2063104" cy="656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endParaRPr lang="en-US" sz="2000" kern="1200">
            <a:solidFill>
              <a:schemeClr val="accent2"/>
            </a:solidFill>
          </a:endParaRPr>
        </a:p>
      </dsp:txBody>
      <dsp:txXfrm>
        <a:off x="5417067" y="3118969"/>
        <a:ext cx="2063104" cy="656319"/>
      </dsp:txXfrm>
    </dsp:sp>
    <dsp:sp modelId="{A5518D55-1F1A-41E2-8EB5-464331E6001C}">
      <dsp:nvSpPr>
        <dsp:cNvPr id="0" name=""/>
        <dsp:cNvSpPr/>
      </dsp:nvSpPr>
      <dsp:spPr>
        <a:xfrm>
          <a:off x="6552456" y="3941989"/>
          <a:ext cx="1962749" cy="81023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rgbClr val="C00000"/>
              </a:solidFill>
              <a:latin typeface="TW Cen MT"/>
            </a:rPr>
            <a:t>1st Public Meeting</a:t>
          </a:r>
          <a:endParaRPr lang="en-US" sz="1800" b="1" kern="1200" dirty="0">
            <a:solidFill>
              <a:srgbClr val="C00000"/>
            </a:solidFill>
          </a:endParaRPr>
        </a:p>
      </dsp:txBody>
      <dsp:txXfrm>
        <a:off x="6552456" y="3941989"/>
        <a:ext cx="1962749" cy="810234"/>
      </dsp:txXfrm>
    </dsp:sp>
    <dsp:sp modelId="{CA8B4445-41CE-4069-A506-FEEE63F6EC53}">
      <dsp:nvSpPr>
        <dsp:cNvPr id="0" name=""/>
        <dsp:cNvSpPr/>
      </dsp:nvSpPr>
      <dsp:spPr>
        <a:xfrm>
          <a:off x="6448619" y="1800522"/>
          <a:ext cx="0" cy="987383"/>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F5A524C0-C7ED-4C33-A89F-A928DB9B321C}">
      <dsp:nvSpPr>
        <dsp:cNvPr id="0" name=""/>
        <dsp:cNvSpPr/>
      </dsp:nvSpPr>
      <dsp:spPr>
        <a:xfrm>
          <a:off x="6706507" y="2032847"/>
          <a:ext cx="2063104" cy="656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endParaRPr lang="en-US" sz="2000" kern="1200">
            <a:solidFill>
              <a:schemeClr val="accent2"/>
            </a:solidFill>
          </a:endParaRPr>
        </a:p>
      </dsp:txBody>
      <dsp:txXfrm>
        <a:off x="6706507" y="2032847"/>
        <a:ext cx="2063104" cy="656319"/>
      </dsp:txXfrm>
    </dsp:sp>
    <dsp:sp modelId="{906A219A-ED55-41C8-8F7D-30C4AD416AE5}">
      <dsp:nvSpPr>
        <dsp:cNvPr id="0" name=""/>
        <dsp:cNvSpPr/>
      </dsp:nvSpPr>
      <dsp:spPr>
        <a:xfrm>
          <a:off x="5810101" y="1080113"/>
          <a:ext cx="2353383" cy="83555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rgbClr val="002060"/>
              </a:solidFill>
              <a:latin typeface="TW Cen MT"/>
            </a:rPr>
            <a:t>TEAM #4 Review the Mitigation Strategy</a:t>
          </a:r>
          <a:endParaRPr lang="en-US" sz="1800" b="1" kern="1200" dirty="0">
            <a:solidFill>
              <a:srgbClr val="002060"/>
            </a:solidFill>
          </a:endParaRPr>
        </a:p>
      </dsp:txBody>
      <dsp:txXfrm>
        <a:off x="5810101" y="1080113"/>
        <a:ext cx="2353383" cy="835554"/>
      </dsp:txXfrm>
    </dsp:sp>
    <dsp:sp modelId="{2D7EEDB1-9123-4B86-9313-8154F87B27F5}">
      <dsp:nvSpPr>
        <dsp:cNvPr id="0" name=""/>
        <dsp:cNvSpPr/>
      </dsp:nvSpPr>
      <dsp:spPr>
        <a:xfrm>
          <a:off x="7738060" y="3020230"/>
          <a:ext cx="0" cy="987383"/>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64A2A354-CDE1-44B6-8E3B-6B7BE0E34A49}">
      <dsp:nvSpPr>
        <dsp:cNvPr id="0" name=""/>
        <dsp:cNvSpPr/>
      </dsp:nvSpPr>
      <dsp:spPr>
        <a:xfrm>
          <a:off x="6345847" y="2727571"/>
          <a:ext cx="145203" cy="145203"/>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FBA281A7-05C8-426B-81BE-2BFEB8579F76}">
      <dsp:nvSpPr>
        <dsp:cNvPr id="0" name=""/>
        <dsp:cNvSpPr/>
      </dsp:nvSpPr>
      <dsp:spPr>
        <a:xfrm>
          <a:off x="7657643" y="2708298"/>
          <a:ext cx="145203" cy="145203"/>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2FEBE409-4E0D-40FA-87A2-2D0A82AC7C42}">
      <dsp:nvSpPr>
        <dsp:cNvPr id="0" name=""/>
        <dsp:cNvSpPr/>
      </dsp:nvSpPr>
      <dsp:spPr>
        <a:xfrm>
          <a:off x="7995948" y="3118969"/>
          <a:ext cx="2063104" cy="656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endParaRPr lang="en-US" sz="2000" kern="1200">
            <a:solidFill>
              <a:schemeClr val="accent2"/>
            </a:solidFill>
          </a:endParaRPr>
        </a:p>
      </dsp:txBody>
      <dsp:txXfrm>
        <a:off x="7995948" y="3118969"/>
        <a:ext cx="2063104" cy="656319"/>
      </dsp:txXfrm>
    </dsp:sp>
    <dsp:sp modelId="{F942026D-8B6D-487D-9295-7F232D4B754F}">
      <dsp:nvSpPr>
        <dsp:cNvPr id="0" name=""/>
        <dsp:cNvSpPr/>
      </dsp:nvSpPr>
      <dsp:spPr>
        <a:xfrm>
          <a:off x="8618472" y="1112430"/>
          <a:ext cx="2231448" cy="81023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rgbClr val="002060"/>
              </a:solidFill>
              <a:latin typeface="TW Cen MT"/>
            </a:rPr>
            <a:t>Prepare Draft Plan</a:t>
          </a:r>
          <a:endParaRPr lang="en-US" sz="1800" b="1" kern="1200" dirty="0">
            <a:solidFill>
              <a:srgbClr val="002060"/>
            </a:solidFill>
          </a:endParaRPr>
        </a:p>
      </dsp:txBody>
      <dsp:txXfrm>
        <a:off x="8618472" y="1112430"/>
        <a:ext cx="2231448" cy="810234"/>
      </dsp:txXfrm>
    </dsp:sp>
    <dsp:sp modelId="{7A0210AF-042A-427C-8209-A9ED3CF82F5F}">
      <dsp:nvSpPr>
        <dsp:cNvPr id="0" name=""/>
        <dsp:cNvSpPr/>
      </dsp:nvSpPr>
      <dsp:spPr>
        <a:xfrm>
          <a:off x="9027500" y="1800522"/>
          <a:ext cx="0" cy="987383"/>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FF4D634F-669F-439A-9FA0-CEF7598AD1A4}">
      <dsp:nvSpPr>
        <dsp:cNvPr id="0" name=""/>
        <dsp:cNvSpPr/>
      </dsp:nvSpPr>
      <dsp:spPr>
        <a:xfrm>
          <a:off x="9285389" y="2032847"/>
          <a:ext cx="2063104" cy="656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endParaRPr lang="en-US" sz="2000" kern="1200">
            <a:solidFill>
              <a:schemeClr val="accent2"/>
            </a:solidFill>
          </a:endParaRPr>
        </a:p>
      </dsp:txBody>
      <dsp:txXfrm>
        <a:off x="9285389" y="2032847"/>
        <a:ext cx="2063104" cy="656319"/>
      </dsp:txXfrm>
    </dsp:sp>
    <dsp:sp modelId="{04FCE3B3-8B76-489A-9465-C279721E4EC5}">
      <dsp:nvSpPr>
        <dsp:cNvPr id="0" name=""/>
        <dsp:cNvSpPr/>
      </dsp:nvSpPr>
      <dsp:spPr>
        <a:xfrm>
          <a:off x="9153729" y="4033460"/>
          <a:ext cx="2269415" cy="81023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chemeClr val="accent2"/>
              </a:solidFill>
            </a:rPr>
            <a:t>2</a:t>
          </a:r>
          <a:r>
            <a:rPr lang="en-US" sz="1800" b="1" kern="1200" baseline="30000" dirty="0">
              <a:solidFill>
                <a:schemeClr val="accent2"/>
              </a:solidFill>
            </a:rPr>
            <a:t>nd</a:t>
          </a:r>
          <a:r>
            <a:rPr lang="en-US" sz="1800" b="1" kern="1200" dirty="0">
              <a:solidFill>
                <a:schemeClr val="accent2"/>
              </a:solidFill>
            </a:rPr>
            <a:t> Public Meeting</a:t>
          </a:r>
          <a:br>
            <a:rPr lang="en-US" sz="1800" b="1" kern="1200" dirty="0">
              <a:solidFill>
                <a:schemeClr val="accent2"/>
              </a:solidFill>
            </a:rPr>
          </a:br>
          <a:r>
            <a:rPr lang="en-US" sz="1800" b="1" kern="1200" dirty="0">
              <a:solidFill>
                <a:schemeClr val="accent2"/>
              </a:solidFill>
            </a:rPr>
            <a:t>Review Draft Plan</a:t>
          </a:r>
        </a:p>
      </dsp:txBody>
      <dsp:txXfrm>
        <a:off x="9153729" y="4033460"/>
        <a:ext cx="2269415" cy="810234"/>
      </dsp:txXfrm>
    </dsp:sp>
    <dsp:sp modelId="{4931D078-8CDC-44F8-8467-B3A9080146D9}">
      <dsp:nvSpPr>
        <dsp:cNvPr id="0" name=""/>
        <dsp:cNvSpPr/>
      </dsp:nvSpPr>
      <dsp:spPr>
        <a:xfrm flipH="1">
          <a:off x="10321993" y="2811078"/>
          <a:ext cx="45720" cy="1244685"/>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BB225B9F-4526-4C53-A692-EBF557D5585A}">
      <dsp:nvSpPr>
        <dsp:cNvPr id="0" name=""/>
        <dsp:cNvSpPr/>
      </dsp:nvSpPr>
      <dsp:spPr>
        <a:xfrm>
          <a:off x="8993977" y="2729864"/>
          <a:ext cx="145203" cy="145203"/>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84CB599C-F1EE-4D09-9AA1-DB853402433A}">
      <dsp:nvSpPr>
        <dsp:cNvPr id="0" name=""/>
        <dsp:cNvSpPr/>
      </dsp:nvSpPr>
      <dsp:spPr>
        <a:xfrm>
          <a:off x="10280916" y="2760907"/>
          <a:ext cx="145203" cy="145203"/>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7/3/layout/HorizontalPathTimeline">
  <dgm:title val="Horizontal Path Timeline"/>
  <dgm:desc val="Use to show a list of events in chronological order. The rectangular shape contains the description while the date is shown near the circular dot along the time line. It's the perfect SmartArt for displaying large amount of text with a short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refType="h" fact="0.04"/>
      <dgm:constr type="ctrY" for="ch" forName="divider" refType="h" fact="0.5"/>
      <dgm:constr type="l" for="ch" forName="divider"/>
      <dgm:constr type="w" for="ch" forName="nodes" refType="w"/>
      <dgm:constr type="h" for="ch" forName="nodes" refType="h"/>
    </dgm:constrLst>
    <dgm:layoutNode name="divider" styleLbl="node1">
      <dgm:alg type="sp"/>
      <dgm:shape xmlns:r="http://schemas.openxmlformats.org/officeDocument/2006/relationships" type="rect" r:blip="" zOrderOff="2">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
                <dgm:constr type="l" for="ch" forName="L1TextContainer" refType="w" fact="0.1"/>
                <dgm:constr type="t" for="ch" forName="L1TextContainer" refType="h" fact="0.537"/>
                <dgm:constr type="h" for="ch" forName="L1TextContainer" refType="h" fact="0.113"/>
                <dgm:constr type="w" for="ch" forName="L2TextContainerWrapper" refType="w" fact="0.88"/>
                <dgm:constr type="h" for="ch" forName="L2TextContainerWrapper" refType="h" fact="0.31"/>
                <dgm:constr type="b" for="ch" forName="L2TextContainerWrapper" refType="h" fact="0.31"/>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31"/>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
                <dgm:constr type="l" for="ch" forName="L1TextContainer" refType="w" fact="0.1"/>
                <dgm:constr type="t" for="ch" forName="L1TextContainer" refType="h" fact="0.35"/>
                <dgm:constr type="h" for="ch" forName="L1TextContainer" refType="h" fact="0.113"/>
                <dgm:constr type="w" for="ch" forName="L2TextContainerWrapper" refType="w" fact="0.88"/>
                <dgm:constr type="h" for="ch" forName="L2TextContainerWrapper" refType="h" fact="0.31"/>
                <dgm:constr type="t" for="ch" forName="L2TextContainerWrapper" refType="h" fact="0.69"/>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52"/>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styleLbl="bgAccFollowNode1">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45"/>
                  <dgm:constr type="b" for="ch" forName="L2TextContainer" refType="h"/>
                  <dgm:constr type="h" for="ch" forName="FlexibleEmptyPlaceHolder" refType="h" fact="0.55"/>
                </dgm:constrLst>
              </dgm:if>
              <dgm:else name="CaseForPlacingL2TextContaineBelowDivider">
                <dgm:constrLst>
                  <dgm:constr type="h" for="ch" forName="L2TextContainer" refType="h" fact="0.45"/>
                  <dgm:constr type="h" for="ch" forName="FlexibleEmptyPlaceHolder" refType="h" fact="0.55"/>
                  <dgm:constr type="b" for="ch" forName="FlexibleEmptyPlaceHolder" refType="h"/>
                </dgm:constrLst>
              </dgm:else>
            </dgm:choose>
            <dgm:layoutNode name="L2TextContainer" styleLbl="bgAccFollowNode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lMarg" refType="primFontSz" fact="0.75"/>
                <dgm:constr type="rMarg" refType="primFontSz" fact="0.75"/>
                <dgm:constr type="tMarg" refType="primFontSz" fact="0.75"/>
                <dgm:constr type="bMarg" refType="primFontSz" fact="0.75"/>
              </dgm:constrLst>
              <dgm:ruleLst>
                <dgm:rule type="h" val="INF" fact="NaN" max="NaN"/>
                <dgm:rule type="primFontSz" val="11" fact="NaN" max="NaN"/>
                <dgm:rule type="secFontSz" val="9"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alignNode1" moveWith="L2TextContainer">
            <dgm:alg type="sp"/>
            <dgm:shape xmlns:r="http://schemas.openxmlformats.org/officeDocument/2006/relationships" type="line" r:blip="" zOrderOff="-1">
              <dgm:adjLst/>
              <dgm:extLst>
                <a:ext uri="{B698B0E9-8C71-41B9-8309-B3DCBF30829C}">
                  <dgm1612:spPr xmlns:dgm1612="http://schemas.microsoft.com/office/drawing/2016/12/diagram">
                    <a:ln w="6350">
                      <a:prstDash val="dash"/>
                    </a:ln>
                  </dgm1612:spPr>
                </a:ext>
              </dgm:extLst>
            </dgm:shape>
            <dgm:presOf/>
            <dgm:constrLst/>
          </dgm:layoutNode>
          <dgm:layoutNode name="ConnectorPoint" styleLbl="fgAcc1" moveWith="L2TextContainer">
            <dgm:alg type="sp"/>
            <dgm:shape xmlns:r="http://schemas.openxmlformats.org/officeDocument/2006/relationships" type="ellipse" r:blip="" zOrderOff="10">
              <dgm:adjLst/>
              <dgm:extLst>
                <a:ext uri="{B698B0E9-8C71-41B9-8309-B3DCBF30829C}">
                  <dgm1612:spPr xmlns:dgm1612="http://schemas.microsoft.com/office/drawing/2016/12/diagram">
                    <a:ln>
                      <a:noFill/>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7057ED-3A62-4E21-AA5C-2A80607DD66C}" type="datetimeFigureOut">
              <a:rPr lang="en-US" smtClean="0"/>
              <a:t>5/20/2025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BBF2F6-11CC-417D-A10E-258968444793}" type="slidenum">
              <a:rPr lang="en-US" smtClean="0"/>
              <a:t>‹#›</a:t>
            </a:fld>
            <a:endParaRPr lang="en-US"/>
          </a:p>
        </p:txBody>
      </p:sp>
    </p:spTree>
    <p:extLst>
      <p:ext uri="{BB962C8B-B14F-4D97-AF65-F5344CB8AC3E}">
        <p14:creationId xmlns:p14="http://schemas.microsoft.com/office/powerpoint/2010/main" val="1943621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BBF2F6-11CC-417D-A10E-258968444793}" type="slidenum">
              <a:rPr lang="en-US" smtClean="0"/>
              <a:t>1</a:t>
            </a:fld>
            <a:endParaRPr lang="en-US"/>
          </a:p>
        </p:txBody>
      </p:sp>
    </p:spTree>
    <p:extLst>
      <p:ext uri="{BB962C8B-B14F-4D97-AF65-F5344CB8AC3E}">
        <p14:creationId xmlns:p14="http://schemas.microsoft.com/office/powerpoint/2010/main" val="2173926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BBF2F6-11CC-417D-A10E-258968444793}" type="slidenum">
              <a:rPr lang="en-US" smtClean="0"/>
              <a:t>10</a:t>
            </a:fld>
            <a:endParaRPr lang="en-US"/>
          </a:p>
        </p:txBody>
      </p:sp>
    </p:spTree>
    <p:extLst>
      <p:ext uri="{BB962C8B-B14F-4D97-AF65-F5344CB8AC3E}">
        <p14:creationId xmlns:p14="http://schemas.microsoft.com/office/powerpoint/2010/main" val="25367909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BBF2F6-11CC-417D-A10E-258968444793}" type="slidenum">
              <a:rPr lang="en-US" smtClean="0"/>
              <a:t>11</a:t>
            </a:fld>
            <a:endParaRPr lang="en-US"/>
          </a:p>
        </p:txBody>
      </p:sp>
    </p:spTree>
    <p:extLst>
      <p:ext uri="{BB962C8B-B14F-4D97-AF65-F5344CB8AC3E}">
        <p14:creationId xmlns:p14="http://schemas.microsoft.com/office/powerpoint/2010/main" val="20949396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BBF2F6-11CC-417D-A10E-258968444793}" type="slidenum">
              <a:rPr lang="en-US" smtClean="0"/>
              <a:t>12</a:t>
            </a:fld>
            <a:endParaRPr lang="en-US"/>
          </a:p>
        </p:txBody>
      </p:sp>
    </p:spTree>
    <p:extLst>
      <p:ext uri="{BB962C8B-B14F-4D97-AF65-F5344CB8AC3E}">
        <p14:creationId xmlns:p14="http://schemas.microsoft.com/office/powerpoint/2010/main" val="24689664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A2EFA4-9FB5-E23A-BCAF-9A660EF627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C166F9-BC98-8D8C-1870-88BD95435A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87849C-BC78-EBEF-8B4A-2498F919376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802E727-FF31-B141-02BC-74585EC5EDEC}"/>
              </a:ext>
            </a:extLst>
          </p:cNvPr>
          <p:cNvSpPr>
            <a:spLocks noGrp="1"/>
          </p:cNvSpPr>
          <p:nvPr>
            <p:ph type="sldNum" sz="quarter" idx="5"/>
          </p:nvPr>
        </p:nvSpPr>
        <p:spPr/>
        <p:txBody>
          <a:bodyPr/>
          <a:lstStyle/>
          <a:p>
            <a:fld id="{5ABBF2F6-11CC-417D-A10E-258968444793}" type="slidenum">
              <a:rPr lang="en-US" smtClean="0"/>
              <a:t>13</a:t>
            </a:fld>
            <a:endParaRPr lang="en-US"/>
          </a:p>
        </p:txBody>
      </p:sp>
    </p:spTree>
    <p:extLst>
      <p:ext uri="{BB962C8B-B14F-4D97-AF65-F5344CB8AC3E}">
        <p14:creationId xmlns:p14="http://schemas.microsoft.com/office/powerpoint/2010/main" val="33346421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Tropical</a:t>
            </a:r>
            <a:r>
              <a:rPr lang="en-US" baseline="0" dirty="0"/>
              <a:t> Storm in 1908- Reading, avg. snowfall is 48 – 72 inches per year</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A38055-E549-4747-AD46-F8BB61B9136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616041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C234DA-31B0-933C-5513-A6BB5BA6D6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6CD8EC-2072-CB89-14E7-B7B7FC4668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582288-9B67-334D-5D61-04D4853C1E7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C304A9B-2677-7E25-7BF5-6FDC6D638647}"/>
              </a:ext>
            </a:extLst>
          </p:cNvPr>
          <p:cNvSpPr>
            <a:spLocks noGrp="1"/>
          </p:cNvSpPr>
          <p:nvPr>
            <p:ph type="sldNum" sz="quarter" idx="5"/>
          </p:nvPr>
        </p:nvSpPr>
        <p:spPr/>
        <p:txBody>
          <a:bodyPr/>
          <a:lstStyle/>
          <a:p>
            <a:fld id="{5ABBF2F6-11CC-417D-A10E-258968444793}" type="slidenum">
              <a:rPr lang="en-US" smtClean="0"/>
              <a:t>16</a:t>
            </a:fld>
            <a:endParaRPr lang="en-US"/>
          </a:p>
        </p:txBody>
      </p:sp>
    </p:spTree>
    <p:extLst>
      <p:ext uri="{BB962C8B-B14F-4D97-AF65-F5344CB8AC3E}">
        <p14:creationId xmlns:p14="http://schemas.microsoft.com/office/powerpoint/2010/main" val="37709023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BBF2F6-11CC-417D-A10E-258968444793}" type="slidenum">
              <a:rPr lang="en-US" smtClean="0"/>
              <a:t>17</a:t>
            </a:fld>
            <a:endParaRPr lang="en-US"/>
          </a:p>
        </p:txBody>
      </p:sp>
    </p:spTree>
    <p:extLst>
      <p:ext uri="{BB962C8B-B14F-4D97-AF65-F5344CB8AC3E}">
        <p14:creationId xmlns:p14="http://schemas.microsoft.com/office/powerpoint/2010/main" val="14573844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BBF2F6-11CC-417D-A10E-258968444793}" type="slidenum">
              <a:rPr lang="en-US" smtClean="0"/>
              <a:t>18</a:t>
            </a:fld>
            <a:endParaRPr lang="en-US"/>
          </a:p>
        </p:txBody>
      </p:sp>
    </p:spTree>
    <p:extLst>
      <p:ext uri="{BB962C8B-B14F-4D97-AF65-F5344CB8AC3E}">
        <p14:creationId xmlns:p14="http://schemas.microsoft.com/office/powerpoint/2010/main" val="12338520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BBF2F6-11CC-417D-A10E-258968444793}" type="slidenum">
              <a:rPr lang="en-US" smtClean="0"/>
              <a:t>19</a:t>
            </a:fld>
            <a:endParaRPr lang="en-US"/>
          </a:p>
        </p:txBody>
      </p:sp>
    </p:spTree>
    <p:extLst>
      <p:ext uri="{BB962C8B-B14F-4D97-AF65-F5344CB8AC3E}">
        <p14:creationId xmlns:p14="http://schemas.microsoft.com/office/powerpoint/2010/main" val="199781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BBF2F6-11CC-417D-A10E-258968444793}" type="slidenum">
              <a:rPr lang="en-US" smtClean="0"/>
              <a:t>2</a:t>
            </a:fld>
            <a:endParaRPr lang="en-US"/>
          </a:p>
        </p:txBody>
      </p:sp>
    </p:spTree>
    <p:extLst>
      <p:ext uri="{BB962C8B-B14F-4D97-AF65-F5344CB8AC3E}">
        <p14:creationId xmlns:p14="http://schemas.microsoft.com/office/powerpoint/2010/main" val="2629262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200" b="0" i="0" u="none" strike="noStrike" dirty="0">
                <a:solidFill>
                  <a:srgbClr val="000000"/>
                </a:solidFill>
                <a:effectLst/>
                <a:latin typeface="Calibri" panose="020F0502020204030204" pitchFamily="34" charset="0"/>
              </a:rPr>
              <a:t>The Federal Disaster Mitigation Act of 2000 requires communities to adopt a Hazard Mitigation Plan to be eligible for FEMA mitigation grants.</a:t>
            </a:r>
            <a:r>
              <a:rPr lang="en-US" sz="12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200" b="0" i="0" u="none" strike="noStrike" dirty="0">
                <a:solidFill>
                  <a:srgbClr val="000000"/>
                </a:solidFill>
                <a:effectLst/>
                <a:latin typeface="Calibri" panose="020F0502020204030204" pitchFamily="34" charset="0"/>
              </a:rPr>
              <a:t>This Plan update will meet FEMA’s  requirements and make the town eligible for FEMA mitigation project grants</a:t>
            </a:r>
            <a:r>
              <a:rPr lang="en-US" sz="12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200" b="0" i="0" u="none" strike="noStrike" dirty="0">
                <a:solidFill>
                  <a:srgbClr val="000000"/>
                </a:solidFill>
                <a:effectLst/>
                <a:latin typeface="Calibri" panose="020F0502020204030204" pitchFamily="34" charset="0"/>
              </a:rPr>
              <a:t>Take advantage of available FEMA funding (BRIC &amp; FMA grants)</a:t>
            </a:r>
            <a:r>
              <a:rPr lang="en-US" sz="12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2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200" b="0" i="0" u="none" strike="noStrike" dirty="0">
                <a:solidFill>
                  <a:srgbClr val="000000"/>
                </a:solidFill>
                <a:effectLst/>
                <a:latin typeface="Calibri" panose="020F0502020204030204" pitchFamily="34" charset="0"/>
              </a:rPr>
              <a:t>This is not an emergency response plan</a:t>
            </a:r>
            <a:r>
              <a:rPr lang="en-US" sz="12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2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5ABBF2F6-11CC-417D-A10E-258968444793}" type="slidenum">
              <a:rPr lang="en-US" smtClean="0"/>
              <a:t>3</a:t>
            </a:fld>
            <a:endParaRPr lang="en-US"/>
          </a:p>
        </p:txBody>
      </p:sp>
    </p:spTree>
    <p:extLst>
      <p:ext uri="{BB962C8B-B14F-4D97-AF65-F5344CB8AC3E}">
        <p14:creationId xmlns:p14="http://schemas.microsoft.com/office/powerpoint/2010/main" val="12435896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200" b="0" i="0" u="none" strike="noStrike" dirty="0">
                <a:solidFill>
                  <a:srgbClr val="000000"/>
                </a:solidFill>
                <a:effectLst/>
                <a:latin typeface="Calibri" panose="020F0502020204030204" pitchFamily="34" charset="0"/>
              </a:rPr>
              <a:t>The Federal Disaster Mitigation Act of 2000 requires communities to adopt a Hazard Mitigation Plan to be eligible for FEMA mitigation grants.</a:t>
            </a:r>
            <a:r>
              <a:rPr lang="en-US" sz="12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200" b="0" i="0" u="none" strike="noStrike" dirty="0">
                <a:solidFill>
                  <a:srgbClr val="000000"/>
                </a:solidFill>
                <a:effectLst/>
                <a:latin typeface="Calibri" panose="020F0502020204030204" pitchFamily="34" charset="0"/>
              </a:rPr>
              <a:t>This Plan update will meet FEMA’s  requirements and make the town eligible for FEMA mitigation project grants</a:t>
            </a:r>
            <a:r>
              <a:rPr lang="en-US" sz="12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200" b="0" i="0" u="none" strike="noStrike" dirty="0">
                <a:solidFill>
                  <a:srgbClr val="000000"/>
                </a:solidFill>
                <a:effectLst/>
                <a:latin typeface="Calibri" panose="020F0502020204030204" pitchFamily="34" charset="0"/>
              </a:rPr>
              <a:t>Take advantage of available FEMA funding (BRIC &amp; FMA grants)</a:t>
            </a:r>
            <a:r>
              <a:rPr lang="en-US" sz="12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2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200" b="0" i="0" u="none" strike="noStrike" dirty="0">
                <a:solidFill>
                  <a:srgbClr val="000000"/>
                </a:solidFill>
                <a:effectLst/>
                <a:latin typeface="Calibri" panose="020F0502020204030204" pitchFamily="34" charset="0"/>
              </a:rPr>
              <a:t>This is not an emergency response plan</a:t>
            </a:r>
            <a:r>
              <a:rPr lang="en-US" sz="12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2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5ABBF2F6-11CC-417D-A10E-258968444793}" type="slidenum">
              <a:rPr lang="en-US" smtClean="0"/>
              <a:t>4</a:t>
            </a:fld>
            <a:endParaRPr lang="en-US"/>
          </a:p>
        </p:txBody>
      </p:sp>
    </p:spTree>
    <p:extLst>
      <p:ext uri="{BB962C8B-B14F-4D97-AF65-F5344CB8AC3E}">
        <p14:creationId xmlns:p14="http://schemas.microsoft.com/office/powerpoint/2010/main" val="3240436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A38055-E549-4747-AD46-F8BB61B9136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9558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Hazard mitigation strategies to reduce specific risks can vary </a:t>
            </a:r>
            <a:r>
              <a:rPr lang="en-US" dirty="0"/>
              <a:t>from very simple to complex.  They are comprised of one or more hazard mitigation actions.  </a:t>
            </a:r>
            <a:r>
              <a:rPr lang="en-US" b="1" dirty="0"/>
              <a:t>There are so many different hazard mitigation actions that they are often classified into six categories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9A3D3A-27B0-47CC-8CCB-6507E7AF512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093787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BBF2F6-11CC-417D-A10E-258968444793}" type="slidenum">
              <a:rPr lang="en-US" smtClean="0"/>
              <a:t>7</a:t>
            </a:fld>
            <a:endParaRPr lang="en-US"/>
          </a:p>
        </p:txBody>
      </p:sp>
    </p:spTree>
    <p:extLst>
      <p:ext uri="{BB962C8B-B14F-4D97-AF65-F5344CB8AC3E}">
        <p14:creationId xmlns:p14="http://schemas.microsoft.com/office/powerpoint/2010/main" val="30186517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BBF2F6-11CC-417D-A10E-258968444793}" type="slidenum">
              <a:rPr lang="en-US" smtClean="0"/>
              <a:t>8</a:t>
            </a:fld>
            <a:endParaRPr lang="en-US"/>
          </a:p>
        </p:txBody>
      </p:sp>
    </p:spTree>
    <p:extLst>
      <p:ext uri="{BB962C8B-B14F-4D97-AF65-F5344CB8AC3E}">
        <p14:creationId xmlns:p14="http://schemas.microsoft.com/office/powerpoint/2010/main" val="41559189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BBF2F6-11CC-417D-A10E-258968444793}" type="slidenum">
              <a:rPr lang="en-US" smtClean="0"/>
              <a:t>9</a:t>
            </a:fld>
            <a:endParaRPr lang="en-US"/>
          </a:p>
        </p:txBody>
      </p:sp>
    </p:spTree>
    <p:extLst>
      <p:ext uri="{BB962C8B-B14F-4D97-AF65-F5344CB8AC3E}">
        <p14:creationId xmlns:p14="http://schemas.microsoft.com/office/powerpoint/2010/main" val="1957994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DF376EF-F623-4222-8383-D63241B51A74}" type="datetimeFigureOut">
              <a:rPr lang="en-US" smtClean="0"/>
              <a:t>5/20/2025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1A4DEF-2D89-4B9D-9489-98B1B190FA9E}" type="slidenum">
              <a:rPr lang="en-US" smtClean="0"/>
              <a:t>‹#›</a:t>
            </a:fld>
            <a:endParaRPr lang="en-US"/>
          </a:p>
        </p:txBody>
      </p:sp>
    </p:spTree>
    <p:extLst>
      <p:ext uri="{BB962C8B-B14F-4D97-AF65-F5344CB8AC3E}">
        <p14:creationId xmlns:p14="http://schemas.microsoft.com/office/powerpoint/2010/main" val="2808139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F376EF-F623-4222-8383-D63241B51A74}" type="datetimeFigureOut">
              <a:rPr lang="en-US" smtClean="0"/>
              <a:t>5/20/2025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1A4DEF-2D89-4B9D-9489-98B1B190FA9E}" type="slidenum">
              <a:rPr lang="en-US" smtClean="0"/>
              <a:t>‹#›</a:t>
            </a:fld>
            <a:endParaRPr lang="en-US"/>
          </a:p>
        </p:txBody>
      </p:sp>
    </p:spTree>
    <p:extLst>
      <p:ext uri="{BB962C8B-B14F-4D97-AF65-F5344CB8AC3E}">
        <p14:creationId xmlns:p14="http://schemas.microsoft.com/office/powerpoint/2010/main" val="2916181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F376EF-F623-4222-8383-D63241B51A74}" type="datetimeFigureOut">
              <a:rPr lang="en-US" smtClean="0"/>
              <a:t>5/20/2025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1A4DEF-2D89-4B9D-9489-98B1B190FA9E}" type="slidenum">
              <a:rPr lang="en-US" smtClean="0"/>
              <a:t>‹#›</a:t>
            </a:fld>
            <a:endParaRPr lang="en-US"/>
          </a:p>
        </p:txBody>
      </p:sp>
    </p:spTree>
    <p:extLst>
      <p:ext uri="{BB962C8B-B14F-4D97-AF65-F5344CB8AC3E}">
        <p14:creationId xmlns:p14="http://schemas.microsoft.com/office/powerpoint/2010/main" val="21047708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9A01DE0-B125-4FF3-89EE-6FCB53B96C36}" type="datetimeFigureOut">
              <a:rPr lang="en-US" smtClean="0"/>
              <a:pPr/>
              <a:t>5/20/2025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02F13F-934E-4813-947A-94A79593408F}" type="slidenum">
              <a:rPr lang="en-US" smtClean="0"/>
              <a:pPr/>
              <a:t>‹#›</a:t>
            </a:fld>
            <a:endParaRPr lang="en-US" dirty="0"/>
          </a:p>
        </p:txBody>
      </p:sp>
    </p:spTree>
    <p:extLst>
      <p:ext uri="{BB962C8B-B14F-4D97-AF65-F5344CB8AC3E}">
        <p14:creationId xmlns:p14="http://schemas.microsoft.com/office/powerpoint/2010/main" val="42295934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A01DE0-B125-4FF3-89EE-6FCB53B96C36}" type="datetimeFigureOut">
              <a:rPr lang="en-US" smtClean="0"/>
              <a:pPr/>
              <a:t>5/20/2025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02F13F-934E-4813-947A-94A79593408F}" type="slidenum">
              <a:rPr lang="en-US" smtClean="0"/>
              <a:pPr/>
              <a:t>‹#›</a:t>
            </a:fld>
            <a:endParaRPr lang="en-US" dirty="0"/>
          </a:p>
        </p:txBody>
      </p:sp>
    </p:spTree>
    <p:extLst>
      <p:ext uri="{BB962C8B-B14F-4D97-AF65-F5344CB8AC3E}">
        <p14:creationId xmlns:p14="http://schemas.microsoft.com/office/powerpoint/2010/main" val="34700625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A01DE0-B125-4FF3-89EE-6FCB53B96C36}" type="datetimeFigureOut">
              <a:rPr lang="en-US" smtClean="0"/>
              <a:pPr/>
              <a:t>5/20/2025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02F13F-934E-4813-947A-94A79593408F}" type="slidenum">
              <a:rPr lang="en-US" smtClean="0"/>
              <a:pPr/>
              <a:t>‹#›</a:t>
            </a:fld>
            <a:endParaRPr lang="en-US" dirty="0"/>
          </a:p>
        </p:txBody>
      </p:sp>
    </p:spTree>
    <p:extLst>
      <p:ext uri="{BB962C8B-B14F-4D97-AF65-F5344CB8AC3E}">
        <p14:creationId xmlns:p14="http://schemas.microsoft.com/office/powerpoint/2010/main" val="2724502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9A01DE0-B125-4FF3-89EE-6FCB53B96C36}" type="datetimeFigureOut">
              <a:rPr lang="en-US" smtClean="0"/>
              <a:pPr/>
              <a:t>5/20/2025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202F13F-934E-4813-947A-94A79593408F}" type="slidenum">
              <a:rPr lang="en-US" smtClean="0"/>
              <a:pPr/>
              <a:t>‹#›</a:t>
            </a:fld>
            <a:endParaRPr lang="en-US" dirty="0"/>
          </a:p>
        </p:txBody>
      </p:sp>
    </p:spTree>
    <p:extLst>
      <p:ext uri="{BB962C8B-B14F-4D97-AF65-F5344CB8AC3E}">
        <p14:creationId xmlns:p14="http://schemas.microsoft.com/office/powerpoint/2010/main" val="13764544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9A01DE0-B125-4FF3-89EE-6FCB53B96C36}" type="datetimeFigureOut">
              <a:rPr lang="en-US" smtClean="0"/>
              <a:pPr/>
              <a:t>5/20/2025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202F13F-934E-4813-947A-94A79593408F}" type="slidenum">
              <a:rPr lang="en-US" smtClean="0"/>
              <a:pPr/>
              <a:t>‹#›</a:t>
            </a:fld>
            <a:endParaRPr lang="en-US" dirty="0"/>
          </a:p>
        </p:txBody>
      </p:sp>
    </p:spTree>
    <p:extLst>
      <p:ext uri="{BB962C8B-B14F-4D97-AF65-F5344CB8AC3E}">
        <p14:creationId xmlns:p14="http://schemas.microsoft.com/office/powerpoint/2010/main" val="11095604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9A01DE0-B125-4FF3-89EE-6FCB53B96C36}" type="datetimeFigureOut">
              <a:rPr lang="en-US" smtClean="0"/>
              <a:pPr/>
              <a:t>5/20/2025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202F13F-934E-4813-947A-94A79593408F}" type="slidenum">
              <a:rPr lang="en-US" smtClean="0"/>
              <a:pPr/>
              <a:t>‹#›</a:t>
            </a:fld>
            <a:endParaRPr lang="en-US" dirty="0"/>
          </a:p>
        </p:txBody>
      </p:sp>
    </p:spTree>
    <p:extLst>
      <p:ext uri="{BB962C8B-B14F-4D97-AF65-F5344CB8AC3E}">
        <p14:creationId xmlns:p14="http://schemas.microsoft.com/office/powerpoint/2010/main" val="13533139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A01DE0-B125-4FF3-89EE-6FCB53B96C36}" type="datetimeFigureOut">
              <a:rPr lang="en-US" smtClean="0"/>
              <a:pPr/>
              <a:t>5/20/2025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202F13F-934E-4813-947A-94A79593408F}" type="slidenum">
              <a:rPr lang="en-US" smtClean="0"/>
              <a:pPr/>
              <a:t>‹#›</a:t>
            </a:fld>
            <a:endParaRPr lang="en-US" dirty="0"/>
          </a:p>
        </p:txBody>
      </p:sp>
    </p:spTree>
    <p:extLst>
      <p:ext uri="{BB962C8B-B14F-4D97-AF65-F5344CB8AC3E}">
        <p14:creationId xmlns:p14="http://schemas.microsoft.com/office/powerpoint/2010/main" val="940848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9A01DE0-B125-4FF3-89EE-6FCB53B96C36}" type="datetimeFigureOut">
              <a:rPr lang="en-US" smtClean="0"/>
              <a:pPr/>
              <a:t>5/20/2025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202F13F-934E-4813-947A-94A79593408F}" type="slidenum">
              <a:rPr lang="en-US" smtClean="0"/>
              <a:pPr/>
              <a:t>‹#›</a:t>
            </a:fld>
            <a:endParaRPr lang="en-US" dirty="0"/>
          </a:p>
        </p:txBody>
      </p:sp>
    </p:spTree>
    <p:extLst>
      <p:ext uri="{BB962C8B-B14F-4D97-AF65-F5344CB8AC3E}">
        <p14:creationId xmlns:p14="http://schemas.microsoft.com/office/powerpoint/2010/main" val="3252090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F376EF-F623-4222-8383-D63241B51A74}" type="datetimeFigureOut">
              <a:rPr lang="en-US" smtClean="0"/>
              <a:t>5/20/2025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1A4DEF-2D89-4B9D-9489-98B1B190FA9E}" type="slidenum">
              <a:rPr lang="en-US" smtClean="0"/>
              <a:t>‹#›</a:t>
            </a:fld>
            <a:endParaRPr lang="en-US"/>
          </a:p>
        </p:txBody>
      </p:sp>
    </p:spTree>
    <p:extLst>
      <p:ext uri="{BB962C8B-B14F-4D97-AF65-F5344CB8AC3E}">
        <p14:creationId xmlns:p14="http://schemas.microsoft.com/office/powerpoint/2010/main" val="19131937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9A01DE0-B125-4FF3-89EE-6FCB53B96C36}" type="datetimeFigureOut">
              <a:rPr lang="en-US" smtClean="0"/>
              <a:pPr/>
              <a:t>5/20/2025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202F13F-934E-4813-947A-94A79593408F}" type="slidenum">
              <a:rPr lang="en-US" smtClean="0"/>
              <a:pPr/>
              <a:t>‹#›</a:t>
            </a:fld>
            <a:endParaRPr lang="en-US" dirty="0"/>
          </a:p>
        </p:txBody>
      </p:sp>
    </p:spTree>
    <p:extLst>
      <p:ext uri="{BB962C8B-B14F-4D97-AF65-F5344CB8AC3E}">
        <p14:creationId xmlns:p14="http://schemas.microsoft.com/office/powerpoint/2010/main" val="23404166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A01DE0-B125-4FF3-89EE-6FCB53B96C36}" type="datetimeFigureOut">
              <a:rPr lang="en-US" smtClean="0"/>
              <a:pPr/>
              <a:t>5/20/2025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02F13F-934E-4813-947A-94A79593408F}" type="slidenum">
              <a:rPr lang="en-US" smtClean="0"/>
              <a:pPr/>
              <a:t>‹#›</a:t>
            </a:fld>
            <a:endParaRPr lang="en-US" dirty="0"/>
          </a:p>
        </p:txBody>
      </p:sp>
    </p:spTree>
    <p:extLst>
      <p:ext uri="{BB962C8B-B14F-4D97-AF65-F5344CB8AC3E}">
        <p14:creationId xmlns:p14="http://schemas.microsoft.com/office/powerpoint/2010/main" val="34350224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A01DE0-B125-4FF3-89EE-6FCB53B96C36}" type="datetimeFigureOut">
              <a:rPr lang="en-US" smtClean="0"/>
              <a:pPr/>
              <a:t>5/20/2025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02F13F-934E-4813-947A-94A79593408F}" type="slidenum">
              <a:rPr lang="en-US" smtClean="0"/>
              <a:pPr/>
              <a:t>‹#›</a:t>
            </a:fld>
            <a:endParaRPr lang="en-US" dirty="0"/>
          </a:p>
        </p:txBody>
      </p:sp>
    </p:spTree>
    <p:extLst>
      <p:ext uri="{BB962C8B-B14F-4D97-AF65-F5344CB8AC3E}">
        <p14:creationId xmlns:p14="http://schemas.microsoft.com/office/powerpoint/2010/main" val="4181195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F376EF-F623-4222-8383-D63241B51A74}" type="datetimeFigureOut">
              <a:rPr lang="en-US" smtClean="0"/>
              <a:t>5/20/2025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1A4DEF-2D89-4B9D-9489-98B1B190FA9E}" type="slidenum">
              <a:rPr lang="en-US" smtClean="0"/>
              <a:t>‹#›</a:t>
            </a:fld>
            <a:endParaRPr lang="en-US"/>
          </a:p>
        </p:txBody>
      </p:sp>
    </p:spTree>
    <p:extLst>
      <p:ext uri="{BB962C8B-B14F-4D97-AF65-F5344CB8AC3E}">
        <p14:creationId xmlns:p14="http://schemas.microsoft.com/office/powerpoint/2010/main" val="3599063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DF376EF-F623-4222-8383-D63241B51A74}" type="datetimeFigureOut">
              <a:rPr lang="en-US" smtClean="0"/>
              <a:t>5/20/2025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1A4DEF-2D89-4B9D-9489-98B1B190FA9E}" type="slidenum">
              <a:rPr lang="en-US" smtClean="0"/>
              <a:t>‹#›</a:t>
            </a:fld>
            <a:endParaRPr lang="en-US"/>
          </a:p>
        </p:txBody>
      </p:sp>
    </p:spTree>
    <p:extLst>
      <p:ext uri="{BB962C8B-B14F-4D97-AF65-F5344CB8AC3E}">
        <p14:creationId xmlns:p14="http://schemas.microsoft.com/office/powerpoint/2010/main" val="2219107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DF376EF-F623-4222-8383-D63241B51A74}" type="datetimeFigureOut">
              <a:rPr lang="en-US" smtClean="0"/>
              <a:t>5/20/2025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1A4DEF-2D89-4B9D-9489-98B1B190FA9E}" type="slidenum">
              <a:rPr lang="en-US" smtClean="0"/>
              <a:t>‹#›</a:t>
            </a:fld>
            <a:endParaRPr lang="en-US"/>
          </a:p>
        </p:txBody>
      </p:sp>
    </p:spTree>
    <p:extLst>
      <p:ext uri="{BB962C8B-B14F-4D97-AF65-F5344CB8AC3E}">
        <p14:creationId xmlns:p14="http://schemas.microsoft.com/office/powerpoint/2010/main" val="3243613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DF376EF-F623-4222-8383-D63241B51A74}" type="datetimeFigureOut">
              <a:rPr lang="en-US" smtClean="0"/>
              <a:t>5/20/2025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1A4DEF-2D89-4B9D-9489-98B1B190FA9E}" type="slidenum">
              <a:rPr lang="en-US" smtClean="0"/>
              <a:t>‹#›</a:t>
            </a:fld>
            <a:endParaRPr lang="en-US"/>
          </a:p>
        </p:txBody>
      </p:sp>
    </p:spTree>
    <p:extLst>
      <p:ext uri="{BB962C8B-B14F-4D97-AF65-F5344CB8AC3E}">
        <p14:creationId xmlns:p14="http://schemas.microsoft.com/office/powerpoint/2010/main" val="1112665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F376EF-F623-4222-8383-D63241B51A74}" type="datetimeFigureOut">
              <a:rPr lang="en-US" smtClean="0"/>
              <a:t>5/20/2025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1A4DEF-2D89-4B9D-9489-98B1B190FA9E}" type="slidenum">
              <a:rPr lang="en-US" smtClean="0"/>
              <a:t>‹#›</a:t>
            </a:fld>
            <a:endParaRPr lang="en-US"/>
          </a:p>
        </p:txBody>
      </p:sp>
    </p:spTree>
    <p:extLst>
      <p:ext uri="{BB962C8B-B14F-4D97-AF65-F5344CB8AC3E}">
        <p14:creationId xmlns:p14="http://schemas.microsoft.com/office/powerpoint/2010/main" val="1359027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DF376EF-F623-4222-8383-D63241B51A74}" type="datetimeFigureOut">
              <a:rPr lang="en-US" smtClean="0"/>
              <a:t>5/20/2025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1A4DEF-2D89-4B9D-9489-98B1B190FA9E}" type="slidenum">
              <a:rPr lang="en-US" smtClean="0"/>
              <a:t>‹#›</a:t>
            </a:fld>
            <a:endParaRPr lang="en-US"/>
          </a:p>
        </p:txBody>
      </p:sp>
    </p:spTree>
    <p:extLst>
      <p:ext uri="{BB962C8B-B14F-4D97-AF65-F5344CB8AC3E}">
        <p14:creationId xmlns:p14="http://schemas.microsoft.com/office/powerpoint/2010/main" val="4134793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DF376EF-F623-4222-8383-D63241B51A74}" type="datetimeFigureOut">
              <a:rPr lang="en-US" smtClean="0"/>
              <a:t>5/20/2025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1A4DEF-2D89-4B9D-9489-98B1B190FA9E}" type="slidenum">
              <a:rPr lang="en-US" smtClean="0"/>
              <a:t>‹#›</a:t>
            </a:fld>
            <a:endParaRPr lang="en-US"/>
          </a:p>
        </p:txBody>
      </p:sp>
    </p:spTree>
    <p:extLst>
      <p:ext uri="{BB962C8B-B14F-4D97-AF65-F5344CB8AC3E}">
        <p14:creationId xmlns:p14="http://schemas.microsoft.com/office/powerpoint/2010/main" val="4061193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F376EF-F623-4222-8383-D63241B51A74}" type="datetimeFigureOut">
              <a:rPr lang="en-US" smtClean="0"/>
              <a:t>5/20/2025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1A4DEF-2D89-4B9D-9489-98B1B190FA9E}" type="slidenum">
              <a:rPr lang="en-US" smtClean="0"/>
              <a:t>‹#›</a:t>
            </a:fld>
            <a:endParaRPr lang="en-US"/>
          </a:p>
        </p:txBody>
      </p:sp>
    </p:spTree>
    <p:extLst>
      <p:ext uri="{BB962C8B-B14F-4D97-AF65-F5344CB8AC3E}">
        <p14:creationId xmlns:p14="http://schemas.microsoft.com/office/powerpoint/2010/main" val="13970797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2">
                <a:lumMod val="50000"/>
              </a:schemeClr>
            </a:gs>
            <a:gs pos="50000">
              <a:schemeClr val="tx2">
                <a:lumMod val="75000"/>
              </a:schemeClr>
            </a:gs>
            <a:gs pos="100000">
              <a:schemeClr val="tx2">
                <a:lumMod val="60000"/>
                <a:lumOff val="4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Rockwell" pitchFamily="18" charset="0"/>
              </a:defRPr>
            </a:lvl1pPr>
          </a:lstStyle>
          <a:p>
            <a:fld id="{B9A01DE0-B125-4FF3-89EE-6FCB53B96C36}" type="datetimeFigureOut">
              <a:rPr lang="en-US" smtClean="0"/>
              <a:pPr/>
              <a:t>5/20/2025</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Rockwell" pitchFamily="18" charset="0"/>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latin typeface="Rockwell" pitchFamily="18" charset="0"/>
              </a:defRPr>
            </a:lvl1pPr>
          </a:lstStyle>
          <a:p>
            <a:fld id="{7202F13F-934E-4813-947A-94A79593408F}" type="slidenum">
              <a:rPr lang="en-US" smtClean="0"/>
              <a:pPr/>
              <a:t>‹#›</a:t>
            </a:fld>
            <a:endParaRPr lang="en-US" dirty="0"/>
          </a:p>
        </p:txBody>
      </p:sp>
    </p:spTree>
    <p:extLst>
      <p:ext uri="{BB962C8B-B14F-4D97-AF65-F5344CB8AC3E}">
        <p14:creationId xmlns:p14="http://schemas.microsoft.com/office/powerpoint/2010/main" val="8694987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Rockwell"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Rockwell"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Rockwell"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Rockwell"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Rockwell"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Rockwell"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8.jpeg"/><Relationship Id="rId4" Type="http://schemas.openxmlformats.org/officeDocument/2006/relationships/diagramLayout" Target="../diagrams/layout2.xml"/><Relationship Id="rId9" Type="http://schemas.openxmlformats.org/officeDocument/2006/relationships/image" Target="../media/image29.svg"/></Relationships>
</file>

<file path=ppt/slides/_rels/slide1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emf"/><Relationship Id="rId2" Type="http://schemas.openxmlformats.org/officeDocument/2006/relationships/image" Target="../media/image33.png"/><Relationship Id="rId1" Type="http://schemas.openxmlformats.org/officeDocument/2006/relationships/slideLayout" Target="../slideLayouts/slideLayout13.xml"/><Relationship Id="rId6" Type="http://schemas.openxmlformats.org/officeDocument/2006/relationships/image" Target="../media/image37.png"/><Relationship Id="rId5" Type="http://schemas.openxmlformats.org/officeDocument/2006/relationships/image" Target="../media/image36.jpeg"/><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SwampscottResilience@mapc.or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svg"/><Relationship Id="rId3" Type="http://schemas.openxmlformats.org/officeDocument/2006/relationships/image" Target="../media/image8.jpeg"/><Relationship Id="rId7" Type="http://schemas.openxmlformats.org/officeDocument/2006/relationships/image" Target="../media/image12.svg"/><Relationship Id="rId12" Type="http://schemas.openxmlformats.org/officeDocument/2006/relationships/image" Target="../media/image17.png"/><Relationship Id="rId2" Type="http://schemas.openxmlformats.org/officeDocument/2006/relationships/notesSlide" Target="../notesSlides/notesSlide4.xml"/><Relationship Id="rId16"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10.svg"/><Relationship Id="rId15" Type="http://schemas.openxmlformats.org/officeDocument/2006/relationships/image" Target="../media/image20.sv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svg"/><Relationship Id="rId1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jpeg"/><Relationship Id="rId7" Type="http://schemas.openxmlformats.org/officeDocument/2006/relationships/diagramColors" Target="../diagrams/colors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26.svg"/><Relationship Id="rId4" Type="http://schemas.openxmlformats.org/officeDocument/2006/relationships/diagramData" Target="../diagrams/data1.xml"/><Relationship Id="rId9"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duotone>
              <a:prstClr val="black"/>
              <a:srgbClr val="004A91">
                <a:tint val="45000"/>
                <a:satMod val="400000"/>
              </a:srgbClr>
            </a:duotone>
            <a:extLst>
              <a:ext uri="{28A0092B-C50C-407E-A947-70E740481C1C}">
                <a14:useLocalDpi xmlns:a14="http://schemas.microsoft.com/office/drawing/2010/main" val="0"/>
              </a:ext>
            </a:extLst>
          </a:blip>
          <a:srcRect l="17211" t="868" r="1082" b="1367"/>
          <a:stretch/>
        </p:blipFill>
        <p:spPr>
          <a:xfrm>
            <a:off x="0" y="-38101"/>
            <a:ext cx="8641393" cy="6893169"/>
          </a:xfrm>
          <a:prstGeom prst="rect">
            <a:avLst/>
          </a:prstGeom>
        </p:spPr>
      </p:pic>
      <p:sp>
        <p:nvSpPr>
          <p:cNvPr id="5" name="Rectangle 4"/>
          <p:cNvSpPr/>
          <p:nvPr/>
        </p:nvSpPr>
        <p:spPr>
          <a:xfrm>
            <a:off x="8346830" y="-41033"/>
            <a:ext cx="3927231" cy="6893169"/>
          </a:xfrm>
          <a:prstGeom prst="rect">
            <a:avLst/>
          </a:prstGeom>
          <a:solidFill>
            <a:srgbClr val="9AA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1033"/>
            <a:ext cx="12274061" cy="6926276"/>
          </a:xfrm>
          <a:prstGeom prst="rect">
            <a:avLst/>
          </a:prstGeom>
          <a:solidFill>
            <a:srgbClr val="004A91">
              <a:alpha val="8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516524" y="466028"/>
            <a:ext cx="9004229" cy="5878532"/>
          </a:xfrm>
          <a:prstGeom prst="rect">
            <a:avLst/>
          </a:prstGeom>
          <a:noFill/>
        </p:spPr>
        <p:txBody>
          <a:bodyPr wrap="square" lIns="91440" tIns="45720" rIns="91440" bIns="45720" rtlCol="0" anchor="t">
            <a:spAutoFit/>
          </a:bodyPr>
          <a:lstStyle/>
          <a:p>
            <a:pPr algn="ctr"/>
            <a:r>
              <a:rPr lang="en-US" sz="4800" b="1" dirty="0">
                <a:solidFill>
                  <a:schemeClr val="accent4">
                    <a:lumMod val="40000"/>
                    <a:lumOff val="60000"/>
                  </a:schemeClr>
                </a:solidFill>
                <a:latin typeface="Open Sans"/>
                <a:ea typeface="Open Sans"/>
                <a:cs typeface="Open Sans"/>
              </a:rPr>
              <a:t>Winthrop Hazard Mitigation Plan 2025 Update</a:t>
            </a:r>
          </a:p>
          <a:p>
            <a:pPr algn="ctr"/>
            <a:endParaRPr lang="en-US" sz="2000" i="1" dirty="0">
              <a:solidFill>
                <a:srgbClr val="00B0F0"/>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3600" b="1" dirty="0">
                <a:solidFill>
                  <a:schemeClr val="accent1">
                    <a:lumMod val="60000"/>
                    <a:lumOff val="40000"/>
                  </a:schemeClr>
                </a:solidFill>
                <a:latin typeface="Open Sans"/>
                <a:ea typeface="Open Sans"/>
                <a:cs typeface="Open Sans"/>
              </a:rPr>
              <a:t>Public Meeting #1</a:t>
            </a:r>
          </a:p>
          <a:p>
            <a:pPr algn="ctr"/>
            <a:endParaRPr lang="en-US" sz="2400" dirty="0">
              <a:solidFill>
                <a:srgbClr val="F4F4F4"/>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2800" dirty="0">
                <a:solidFill>
                  <a:srgbClr val="F4F4F4"/>
                </a:solidFill>
                <a:latin typeface="Open Sans"/>
                <a:ea typeface="Open Sans"/>
                <a:cs typeface="Open Sans"/>
              </a:rPr>
              <a:t> </a:t>
            </a:r>
            <a:r>
              <a:rPr lang="en-US" sz="2800" b="1" dirty="0">
                <a:solidFill>
                  <a:srgbClr val="F4F4F4"/>
                </a:solidFill>
                <a:latin typeface="Open Sans"/>
                <a:ea typeface="Open Sans"/>
                <a:cs typeface="Open Sans"/>
              </a:rPr>
              <a:t>May 20, 2025</a:t>
            </a:r>
            <a:br>
              <a:rPr lang="en-US" sz="2800" b="1" dirty="0">
                <a:solidFill>
                  <a:srgbClr val="F4F4F4"/>
                </a:solidFill>
                <a:latin typeface="Open Sans"/>
                <a:ea typeface="Open Sans"/>
                <a:cs typeface="Open Sans"/>
              </a:rPr>
            </a:br>
            <a:r>
              <a:rPr lang="en-US" sz="2800" b="1" dirty="0">
                <a:solidFill>
                  <a:srgbClr val="F4F4F4"/>
                </a:solidFill>
                <a:latin typeface="Open Sans"/>
                <a:ea typeface="Open Sans"/>
                <a:cs typeface="Open Sans"/>
              </a:rPr>
              <a:t>Winthrop Town Council</a:t>
            </a:r>
          </a:p>
          <a:p>
            <a:pPr algn="ctr"/>
            <a:endParaRPr lang="en-US" sz="2400" dirty="0">
              <a:solidFill>
                <a:srgbClr val="F4F4F4"/>
              </a:solidFill>
              <a:latin typeface="Open Sans"/>
              <a:ea typeface="Open Sans"/>
              <a:cs typeface="Open Sans"/>
            </a:endParaRPr>
          </a:p>
          <a:p>
            <a:pPr algn="ctr"/>
            <a:endParaRPr lang="en-US" sz="2400" dirty="0">
              <a:solidFill>
                <a:srgbClr val="F4F4F4"/>
              </a:solidFill>
              <a:latin typeface="Open Sans"/>
              <a:ea typeface="Open Sans"/>
              <a:cs typeface="Open Sans"/>
            </a:endParaRPr>
          </a:p>
          <a:p>
            <a:pPr algn="ctr"/>
            <a:endParaRPr lang="en-US" sz="2400" dirty="0">
              <a:solidFill>
                <a:srgbClr val="F4F4F4"/>
              </a:solidFill>
              <a:latin typeface="Open Sans"/>
              <a:ea typeface="Open Sans"/>
              <a:cs typeface="Open Sans"/>
            </a:endParaRPr>
          </a:p>
          <a:p>
            <a:pPr algn="ctr"/>
            <a:endParaRPr lang="en-US" sz="1200" dirty="0">
              <a:solidFill>
                <a:srgbClr val="F4F4F4"/>
              </a:solidFill>
              <a:latin typeface="Open Sans"/>
              <a:ea typeface="Open Sans"/>
              <a:cs typeface="Open Sans"/>
            </a:endParaRPr>
          </a:p>
          <a:p>
            <a:pPr algn="ctr"/>
            <a:r>
              <a:rPr lang="en-US" sz="2400" dirty="0">
                <a:solidFill>
                  <a:schemeClr val="accent1">
                    <a:lumMod val="60000"/>
                    <a:lumOff val="40000"/>
                  </a:schemeClr>
                </a:solidFill>
                <a:latin typeface="Open Sans"/>
                <a:ea typeface="Open Sans"/>
                <a:cs typeface="Open Sans"/>
              </a:rPr>
              <a:t>Martin Pillsbury</a:t>
            </a:r>
          </a:p>
          <a:p>
            <a:pPr algn="ctr"/>
            <a:r>
              <a:rPr lang="en-US" sz="2400" dirty="0">
                <a:solidFill>
                  <a:schemeClr val="accent1">
                    <a:lumMod val="60000"/>
                    <a:lumOff val="40000"/>
                  </a:schemeClr>
                </a:solidFill>
                <a:latin typeface="Open Sans"/>
                <a:ea typeface="Open Sans"/>
                <a:cs typeface="Open Sans"/>
              </a:rPr>
              <a:t>Metropolitan Area Planning Council</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23025" y="5333999"/>
            <a:ext cx="1774744" cy="979619"/>
          </a:xfrm>
          <a:prstGeom prst="rect">
            <a:avLst/>
          </a:prstGeom>
        </p:spPr>
      </p:pic>
      <p:pic>
        <p:nvPicPr>
          <p:cNvPr id="2" name="Picture 1">
            <a:extLst>
              <a:ext uri="{FF2B5EF4-FFF2-40B4-BE49-F238E27FC236}">
                <a16:creationId xmlns:a16="http://schemas.microsoft.com/office/drawing/2014/main" id="{0C5C5BC2-E9D8-5E45-6F4B-90D780A80D4D}"/>
              </a:ext>
            </a:extLst>
          </p:cNvPr>
          <p:cNvPicPr>
            <a:picLocks noChangeAspect="1"/>
          </p:cNvPicPr>
          <p:nvPr/>
        </p:nvPicPr>
        <p:blipFill>
          <a:blip r:embed="rId5"/>
          <a:stretch>
            <a:fillRect/>
          </a:stretch>
        </p:blipFill>
        <p:spPr>
          <a:xfrm>
            <a:off x="938131" y="5333999"/>
            <a:ext cx="1156785" cy="1077218"/>
          </a:xfrm>
          <a:prstGeom prst="rect">
            <a:avLst/>
          </a:prstGeom>
        </p:spPr>
      </p:pic>
    </p:spTree>
    <p:extLst>
      <p:ext uri="{BB962C8B-B14F-4D97-AF65-F5344CB8AC3E}">
        <p14:creationId xmlns:p14="http://schemas.microsoft.com/office/powerpoint/2010/main" val="33717515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19162" y="639553"/>
            <a:ext cx="6553704" cy="409237"/>
          </a:xfrm>
        </p:spPr>
        <p:txBody>
          <a:bodyPr>
            <a:noAutofit/>
          </a:bodyPr>
          <a:lstStyle/>
          <a:p>
            <a:r>
              <a:rPr lang="en-US" sz="3200" b="1" dirty="0">
                <a:solidFill>
                  <a:srgbClr val="0070C0"/>
                </a:solidFill>
                <a:ea typeface="Open Sans"/>
                <a:cs typeface="Open Sans"/>
              </a:rPr>
              <a:t>Plan Development Process</a:t>
            </a:r>
            <a:endParaRPr lang="en-US" sz="3200" dirty="0">
              <a:solidFill>
                <a:srgbClr val="0070C0"/>
              </a:solidFill>
            </a:endParaRPr>
          </a:p>
        </p:txBody>
      </p:sp>
      <p:cxnSp>
        <p:nvCxnSpPr>
          <p:cNvPr id="11" name="Straight Connector 10"/>
          <p:cNvCxnSpPr/>
          <p:nvPr/>
        </p:nvCxnSpPr>
        <p:spPr>
          <a:xfrm>
            <a:off x="584200" y="1098774"/>
            <a:ext cx="11023600" cy="0"/>
          </a:xfrm>
          <a:prstGeom prst="line">
            <a:avLst/>
          </a:prstGeom>
          <a:ln w="19050">
            <a:solidFill>
              <a:srgbClr val="C7E2AD"/>
            </a:solidFill>
          </a:ln>
        </p:spPr>
        <p:style>
          <a:lnRef idx="1">
            <a:schemeClr val="accent1"/>
          </a:lnRef>
          <a:fillRef idx="0">
            <a:schemeClr val="accent1"/>
          </a:fillRef>
          <a:effectRef idx="0">
            <a:schemeClr val="accent1"/>
          </a:effectRef>
          <a:fontRef idx="minor">
            <a:schemeClr val="tx1"/>
          </a:fontRef>
        </p:style>
      </p:cxnSp>
      <p:graphicFrame>
        <p:nvGraphicFramePr>
          <p:cNvPr id="2" name="Diagram 2">
            <a:extLst>
              <a:ext uri="{FF2B5EF4-FFF2-40B4-BE49-F238E27FC236}">
                <a16:creationId xmlns:a16="http://schemas.microsoft.com/office/drawing/2014/main" id="{28FFB409-9FAC-9435-7F41-C43C6E5F2993}"/>
              </a:ext>
            </a:extLst>
          </p:cNvPr>
          <p:cNvGraphicFramePr/>
          <p:nvPr>
            <p:extLst>
              <p:ext uri="{D42A27DB-BD31-4B8C-83A1-F6EECF244321}">
                <p14:modId xmlns:p14="http://schemas.microsoft.com/office/powerpoint/2010/main" val="1705714575"/>
              </p:ext>
            </p:extLst>
          </p:nvPr>
        </p:nvGraphicFramePr>
        <p:xfrm>
          <a:off x="364702" y="915532"/>
          <a:ext cx="11607799" cy="58081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701" name="Graphic 3701" descr="Star with solid fill">
            <a:extLst>
              <a:ext uri="{FF2B5EF4-FFF2-40B4-BE49-F238E27FC236}">
                <a16:creationId xmlns:a16="http://schemas.microsoft.com/office/drawing/2014/main" id="{F2E23403-3512-32F8-B03C-1758335788E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197201" y="4937042"/>
            <a:ext cx="605742" cy="605742"/>
          </a:xfrm>
          <a:prstGeom prst="rect">
            <a:avLst/>
          </a:prstGeom>
        </p:spPr>
      </p:pic>
      <p:sp>
        <p:nvSpPr>
          <p:cNvPr id="3702" name="TextBox 3701">
            <a:extLst>
              <a:ext uri="{FF2B5EF4-FFF2-40B4-BE49-F238E27FC236}">
                <a16:creationId xmlns:a16="http://schemas.microsoft.com/office/drawing/2014/main" id="{521A2262-C781-DBF7-87FB-F805DB0F02BB}"/>
              </a:ext>
            </a:extLst>
          </p:cNvPr>
          <p:cNvSpPr txBox="1"/>
          <p:nvPr/>
        </p:nvSpPr>
        <p:spPr>
          <a:xfrm>
            <a:off x="7435420" y="5680773"/>
            <a:ext cx="152356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rgbClr val="FF0000"/>
                </a:solidFill>
              </a:rPr>
              <a:t>We are here!</a:t>
            </a:r>
          </a:p>
        </p:txBody>
      </p:sp>
      <p:pic>
        <p:nvPicPr>
          <p:cNvPr id="44" name="Picture 43" descr="A logo with a map&#10;&#10;Description automatically generated">
            <a:extLst>
              <a:ext uri="{FF2B5EF4-FFF2-40B4-BE49-F238E27FC236}">
                <a16:creationId xmlns:a16="http://schemas.microsoft.com/office/drawing/2014/main" id="{1283B101-C6CB-0948-3C4A-315C4678422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259467" y="151921"/>
            <a:ext cx="1530683" cy="975264"/>
          </a:xfrm>
          <a:prstGeom prst="rect">
            <a:avLst/>
          </a:prstGeom>
        </p:spPr>
      </p:pic>
      <p:sp>
        <p:nvSpPr>
          <p:cNvPr id="3" name="Oval 2">
            <a:extLst>
              <a:ext uri="{FF2B5EF4-FFF2-40B4-BE49-F238E27FC236}">
                <a16:creationId xmlns:a16="http://schemas.microsoft.com/office/drawing/2014/main" id="{698F789E-AB52-685F-AAB3-7F34E7604313}"/>
              </a:ext>
            </a:extLst>
          </p:cNvPr>
          <p:cNvSpPr/>
          <p:nvPr/>
        </p:nvSpPr>
        <p:spPr>
          <a:xfrm>
            <a:off x="6023399" y="3356398"/>
            <a:ext cx="145203" cy="145203"/>
          </a:xfrm>
          <a:prstGeom prst="ellipse">
            <a:avLst/>
          </a:prstGeom>
          <a:solidFill>
            <a:schemeClr val="lt1">
              <a:alpha val="90000"/>
              <a:hueOff val="0"/>
              <a:satOff val="0"/>
              <a:lumOff val="0"/>
              <a:alphaOff val="0"/>
            </a:schemeClr>
          </a:solidFill>
          <a:ln w="12700" cap="flat" cmpd="sng" algn="ctr">
            <a:no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endParaRPr lang="en-US"/>
          </a:p>
        </p:txBody>
      </p:sp>
    </p:spTree>
    <p:extLst>
      <p:ext uri="{BB962C8B-B14F-4D97-AF65-F5344CB8AC3E}">
        <p14:creationId xmlns:p14="http://schemas.microsoft.com/office/powerpoint/2010/main" val="352233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7B63EC0-058F-BC6E-8496-7E71F71DBBA0}"/>
              </a:ext>
            </a:extLst>
          </p:cNvPr>
          <p:cNvSpPr/>
          <p:nvPr/>
        </p:nvSpPr>
        <p:spPr>
          <a:xfrm>
            <a:off x="-82061" y="-35169"/>
            <a:ext cx="12274061" cy="6893169"/>
          </a:xfrm>
          <a:prstGeom prst="rect">
            <a:avLst/>
          </a:prstGeom>
          <a:solidFill>
            <a:srgbClr val="004A91">
              <a:alpha val="8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cxnSp>
        <p:nvCxnSpPr>
          <p:cNvPr id="11" name="Straight Connector 10"/>
          <p:cNvCxnSpPr/>
          <p:nvPr/>
        </p:nvCxnSpPr>
        <p:spPr>
          <a:xfrm>
            <a:off x="657114" y="1344346"/>
            <a:ext cx="11023600" cy="0"/>
          </a:xfrm>
          <a:prstGeom prst="line">
            <a:avLst/>
          </a:prstGeom>
          <a:ln w="47625">
            <a:solidFill>
              <a:srgbClr val="0070C0"/>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D1269051-FD38-4DA7-86A4-804E25EA7662}"/>
              </a:ext>
            </a:extLst>
          </p:cNvPr>
          <p:cNvSpPr/>
          <p:nvPr/>
        </p:nvSpPr>
        <p:spPr>
          <a:xfrm>
            <a:off x="350855" y="513349"/>
            <a:ext cx="12185430" cy="923330"/>
          </a:xfrm>
          <a:prstGeom prst="rect">
            <a:avLst/>
          </a:prstGeom>
        </p:spPr>
        <p:txBody>
          <a:bodyPr wrap="square" lIns="91440" tIns="45720" rIns="91440" bIns="45720" anchor="t">
            <a:spAutoFit/>
          </a:bodyPr>
          <a:lstStyle/>
          <a:p>
            <a:pPr algn="ctr">
              <a:spcAft>
                <a:spcPts val="1200"/>
              </a:spcAft>
            </a:pPr>
            <a:r>
              <a:rPr lang="en-US" sz="5400" b="1" dirty="0">
                <a:solidFill>
                  <a:srgbClr val="00B0F0"/>
                </a:solidFill>
                <a:ea typeface="Open Sans"/>
                <a:cs typeface="Open Sans"/>
              </a:rPr>
              <a:t>Hazards and Vulnerability</a:t>
            </a:r>
            <a:endParaRPr lang="en-US" sz="2000" dirty="0">
              <a:solidFill>
                <a:srgbClr val="00B0F0"/>
              </a:solidFill>
            </a:endParaRPr>
          </a:p>
        </p:txBody>
      </p:sp>
      <p:pic>
        <p:nvPicPr>
          <p:cNvPr id="4" name="Picture 3" descr="Waves crashing against a wall of water&#10;&#10;AI-generated content may be incorrect.">
            <a:extLst>
              <a:ext uri="{FF2B5EF4-FFF2-40B4-BE49-F238E27FC236}">
                <a16:creationId xmlns:a16="http://schemas.microsoft.com/office/drawing/2014/main" id="{9C9E1A90-733B-11B0-7F6D-EFB4A82201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7113" y="1594795"/>
            <a:ext cx="6333141" cy="4749856"/>
          </a:xfrm>
          <a:prstGeom prst="rect">
            <a:avLst/>
          </a:prstGeom>
        </p:spPr>
      </p:pic>
    </p:spTree>
    <p:extLst>
      <p:ext uri="{BB962C8B-B14F-4D97-AF65-F5344CB8AC3E}">
        <p14:creationId xmlns:p14="http://schemas.microsoft.com/office/powerpoint/2010/main" val="16315838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571500" y="909522"/>
            <a:ext cx="11023600" cy="0"/>
          </a:xfrm>
          <a:prstGeom prst="line">
            <a:avLst/>
          </a:prstGeom>
          <a:ln w="19050">
            <a:solidFill>
              <a:srgbClr val="C7E2AD"/>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4297AC5B-AF6A-9C19-FB08-3D468EAA1ABD}"/>
              </a:ext>
            </a:extLst>
          </p:cNvPr>
          <p:cNvSpPr/>
          <p:nvPr/>
        </p:nvSpPr>
        <p:spPr>
          <a:xfrm>
            <a:off x="642976" y="984556"/>
            <a:ext cx="3827758" cy="562307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a:solidFill>
                  <a:schemeClr val="accent1">
                    <a:lumMod val="60000"/>
                    <a:lumOff val="40000"/>
                  </a:schemeClr>
                </a:solidFill>
              </a:rPr>
              <a:t>Identified by the Local Team:</a:t>
            </a:r>
          </a:p>
          <a:p>
            <a:endParaRPr lang="en-US" sz="1000" dirty="0"/>
          </a:p>
          <a:p>
            <a:r>
              <a:rPr lang="en-US" sz="2000" dirty="0" err="1"/>
              <a:t>Yrillel</a:t>
            </a:r>
            <a:r>
              <a:rPr lang="en-US" sz="2000" dirty="0"/>
              <a:t> Beach</a:t>
            </a:r>
          </a:p>
          <a:p>
            <a:r>
              <a:rPr lang="en-US" sz="2000" dirty="0"/>
              <a:t>Shirley Street Neighborhood</a:t>
            </a:r>
          </a:p>
          <a:p>
            <a:r>
              <a:rPr lang="en-US" sz="2000" dirty="0"/>
              <a:t>Lewis Lake</a:t>
            </a:r>
          </a:p>
          <a:p>
            <a:r>
              <a:rPr lang="en-US" sz="2000" dirty="0"/>
              <a:t>Somerset seawall &amp; headwall</a:t>
            </a:r>
          </a:p>
          <a:p>
            <a:r>
              <a:rPr lang="en-US" sz="2000" dirty="0"/>
              <a:t>Cottage Park seawall &amp; headwall</a:t>
            </a:r>
          </a:p>
          <a:p>
            <a:r>
              <a:rPr lang="en-US" sz="2000" dirty="0"/>
              <a:t>Sargent Street seawall &amp; headwall </a:t>
            </a:r>
          </a:p>
          <a:p>
            <a:r>
              <a:rPr lang="en-US" sz="2000" dirty="0"/>
              <a:t>Woodside seawall &amp; headwall</a:t>
            </a:r>
          </a:p>
          <a:p>
            <a:r>
              <a:rPr lang="en-US" sz="2000" dirty="0"/>
              <a:t>Coughlin Park</a:t>
            </a:r>
          </a:p>
          <a:p>
            <a:r>
              <a:rPr lang="en-US" sz="2000" dirty="0"/>
              <a:t>Bayou Street Neighborhood</a:t>
            </a:r>
          </a:p>
          <a:p>
            <a:r>
              <a:rPr lang="en-US" sz="2000" dirty="0"/>
              <a:t>Ingleside Park</a:t>
            </a:r>
          </a:p>
          <a:p>
            <a:r>
              <a:rPr lang="en-US" sz="2000" dirty="0"/>
              <a:t>Lower Nahant Avenue</a:t>
            </a:r>
          </a:p>
          <a:p>
            <a:r>
              <a:rPr lang="en-US" sz="2000" dirty="0"/>
              <a:t>Pico Avenue</a:t>
            </a:r>
          </a:p>
          <a:p>
            <a:r>
              <a:rPr lang="en-US" sz="2000" dirty="0"/>
              <a:t>Morton Street</a:t>
            </a:r>
          </a:p>
          <a:p>
            <a:r>
              <a:rPr lang="en-US" sz="2000" dirty="0"/>
              <a:t>Washington Avenue &amp; River Road</a:t>
            </a:r>
          </a:p>
          <a:p>
            <a:r>
              <a:rPr lang="en-US" sz="2000" dirty="0"/>
              <a:t>Pleasant Street @ Girdlestone Rd.</a:t>
            </a:r>
          </a:p>
        </p:txBody>
      </p:sp>
      <p:sp>
        <p:nvSpPr>
          <p:cNvPr id="8" name="Title 1">
            <a:extLst>
              <a:ext uri="{FF2B5EF4-FFF2-40B4-BE49-F238E27FC236}">
                <a16:creationId xmlns:a16="http://schemas.microsoft.com/office/drawing/2014/main" id="{9078BE4A-D19A-7434-CA32-19EAD4A86933}"/>
              </a:ext>
            </a:extLst>
          </p:cNvPr>
          <p:cNvSpPr txBox="1">
            <a:spLocks/>
          </p:cNvSpPr>
          <p:nvPr/>
        </p:nvSpPr>
        <p:spPr>
          <a:xfrm>
            <a:off x="642976" y="329616"/>
            <a:ext cx="11125200" cy="4092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0070C0"/>
                </a:solidFill>
                <a:ea typeface="Open Sans"/>
                <a:cs typeface="Open Sans"/>
              </a:rPr>
              <a:t>Winthrop: Local Flood Hazard Areas</a:t>
            </a:r>
            <a:endParaRPr lang="en-US" sz="3200" dirty="0">
              <a:solidFill>
                <a:srgbClr val="0070C0"/>
              </a:solidFill>
            </a:endParaRPr>
          </a:p>
        </p:txBody>
      </p:sp>
      <p:pic>
        <p:nvPicPr>
          <p:cNvPr id="5" name="Picture 4" descr="A map of a city&#10;&#10;AI-generated content may be incorrect.">
            <a:extLst>
              <a:ext uri="{FF2B5EF4-FFF2-40B4-BE49-F238E27FC236}">
                <a16:creationId xmlns:a16="http://schemas.microsoft.com/office/drawing/2014/main" id="{04C8DBB6-7979-16A9-408A-39F6E5FF93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94540" y="813886"/>
            <a:ext cx="7200560" cy="5916580"/>
          </a:xfrm>
          <a:prstGeom prst="rect">
            <a:avLst/>
          </a:prstGeom>
        </p:spPr>
      </p:pic>
    </p:spTree>
    <p:extLst>
      <p:ext uri="{BB962C8B-B14F-4D97-AF65-F5344CB8AC3E}">
        <p14:creationId xmlns:p14="http://schemas.microsoft.com/office/powerpoint/2010/main" val="15124577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62CCF5-3D3A-DE80-B346-F21C30778021}"/>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8C8A84E4-7839-3151-5BF4-53A51C8F9857}"/>
              </a:ext>
            </a:extLst>
          </p:cNvPr>
          <p:cNvSpPr>
            <a:spLocks noGrp="1"/>
          </p:cNvSpPr>
          <p:nvPr>
            <p:ph type="title"/>
          </p:nvPr>
        </p:nvSpPr>
        <p:spPr>
          <a:xfrm>
            <a:off x="642976" y="322964"/>
            <a:ext cx="11125200" cy="409237"/>
          </a:xfrm>
        </p:spPr>
        <p:txBody>
          <a:bodyPr>
            <a:noAutofit/>
          </a:bodyPr>
          <a:lstStyle/>
          <a:p>
            <a:r>
              <a:rPr lang="en-US" sz="2800" b="1" dirty="0">
                <a:solidFill>
                  <a:srgbClr val="0070C0"/>
                </a:solidFill>
                <a:ea typeface="Open Sans"/>
                <a:cs typeface="Open Sans"/>
              </a:rPr>
              <a:t>Winthrop: Examples of 89 Critical Facility Sites</a:t>
            </a:r>
            <a:endParaRPr lang="en-US" dirty="0">
              <a:solidFill>
                <a:srgbClr val="0070C0"/>
              </a:solidFill>
            </a:endParaRPr>
          </a:p>
        </p:txBody>
      </p:sp>
      <p:cxnSp>
        <p:nvCxnSpPr>
          <p:cNvPr id="11" name="Straight Connector 10">
            <a:extLst>
              <a:ext uri="{FF2B5EF4-FFF2-40B4-BE49-F238E27FC236}">
                <a16:creationId xmlns:a16="http://schemas.microsoft.com/office/drawing/2014/main" id="{69C2AF14-16BE-29A1-7F3A-C243FAB72C9D}"/>
              </a:ext>
            </a:extLst>
          </p:cNvPr>
          <p:cNvCxnSpPr/>
          <p:nvPr/>
        </p:nvCxnSpPr>
        <p:spPr>
          <a:xfrm>
            <a:off x="571500" y="963951"/>
            <a:ext cx="11023600" cy="0"/>
          </a:xfrm>
          <a:prstGeom prst="line">
            <a:avLst/>
          </a:prstGeom>
          <a:ln w="19050">
            <a:solidFill>
              <a:srgbClr val="C7E2AD"/>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75C7008E-0318-B3AE-F083-13F401E40F75}"/>
              </a:ext>
            </a:extLst>
          </p:cNvPr>
          <p:cNvSpPr/>
          <p:nvPr/>
        </p:nvSpPr>
        <p:spPr>
          <a:xfrm>
            <a:off x="596900" y="1005689"/>
            <a:ext cx="3612062" cy="55293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B233D30-1E2E-3AA2-F01F-0D528754DF49}"/>
              </a:ext>
            </a:extLst>
          </p:cNvPr>
          <p:cNvSpPr/>
          <p:nvPr/>
        </p:nvSpPr>
        <p:spPr>
          <a:xfrm>
            <a:off x="793660" y="1040278"/>
            <a:ext cx="3255826" cy="5416868"/>
          </a:xfrm>
          <a:prstGeom prst="rect">
            <a:avLst/>
          </a:prstGeom>
        </p:spPr>
        <p:txBody>
          <a:bodyPr wrap="square" lIns="91440" tIns="45720" rIns="91440" bIns="45720" anchor="t">
            <a:spAutoFit/>
          </a:bodyPr>
          <a:lstStyle/>
          <a:p>
            <a:pPr>
              <a:spcAft>
                <a:spcPts val="600"/>
              </a:spcAft>
            </a:pPr>
            <a:r>
              <a:rPr lang="en-US" sz="2000" b="1" dirty="0">
                <a:solidFill>
                  <a:schemeClr val="bg1"/>
                </a:solidFill>
              </a:rPr>
              <a:t>Identified by the Local Team:</a:t>
            </a:r>
          </a:p>
          <a:p>
            <a:pPr>
              <a:spcAft>
                <a:spcPts val="600"/>
              </a:spcAft>
            </a:pPr>
            <a:r>
              <a:rPr lang="en-US" sz="1600" b="1" dirty="0">
                <a:solidFill>
                  <a:srgbClr val="FFFF00"/>
                </a:solidFill>
                <a:ea typeface="Open Sans"/>
                <a:cs typeface="Open Sans"/>
              </a:rPr>
              <a:t>Winthrop Police Dept</a:t>
            </a:r>
          </a:p>
          <a:p>
            <a:pPr>
              <a:spcAft>
                <a:spcPts val="600"/>
              </a:spcAft>
            </a:pPr>
            <a:r>
              <a:rPr lang="en-US" sz="1600" b="1" dirty="0">
                <a:solidFill>
                  <a:srgbClr val="FFFF00"/>
                </a:solidFill>
                <a:ea typeface="Open Sans"/>
                <a:cs typeface="Open Sans"/>
              </a:rPr>
              <a:t>Winthrop Fire HQ</a:t>
            </a:r>
          </a:p>
          <a:p>
            <a:pPr>
              <a:spcAft>
                <a:spcPts val="600"/>
              </a:spcAft>
            </a:pPr>
            <a:r>
              <a:rPr lang="en-US" sz="1600" b="1" dirty="0">
                <a:solidFill>
                  <a:srgbClr val="FFFF00"/>
                </a:solidFill>
                <a:ea typeface="Open Sans"/>
                <a:cs typeface="Open Sans"/>
              </a:rPr>
              <a:t>Winthrop DPW Building</a:t>
            </a:r>
          </a:p>
          <a:p>
            <a:pPr>
              <a:spcAft>
                <a:spcPts val="600"/>
              </a:spcAft>
            </a:pPr>
            <a:r>
              <a:rPr lang="en-US" sz="1600" b="1" dirty="0">
                <a:solidFill>
                  <a:srgbClr val="FFFF00"/>
                </a:solidFill>
                <a:ea typeface="Open Sans"/>
                <a:cs typeface="Open Sans"/>
              </a:rPr>
              <a:t>Winthrop EOC</a:t>
            </a:r>
            <a:br>
              <a:rPr lang="en-US" sz="1600" b="1" dirty="0">
                <a:solidFill>
                  <a:srgbClr val="FFFF00"/>
                </a:solidFill>
                <a:ea typeface="Open Sans"/>
                <a:cs typeface="Open Sans"/>
              </a:rPr>
            </a:br>
            <a:r>
              <a:rPr lang="en-US" sz="1600" b="1" dirty="0">
                <a:solidFill>
                  <a:srgbClr val="FFFF00"/>
                </a:solidFill>
                <a:ea typeface="Open Sans"/>
                <a:cs typeface="Open Sans"/>
              </a:rPr>
              <a:t>Town Hall</a:t>
            </a:r>
          </a:p>
          <a:p>
            <a:pPr>
              <a:spcAft>
                <a:spcPts val="600"/>
              </a:spcAft>
            </a:pPr>
            <a:r>
              <a:rPr lang="en-US" sz="1600" b="1" dirty="0">
                <a:solidFill>
                  <a:schemeClr val="accent1">
                    <a:lumMod val="40000"/>
                    <a:lumOff val="60000"/>
                  </a:schemeClr>
                </a:solidFill>
                <a:ea typeface="Open Sans"/>
                <a:cs typeface="Open Sans"/>
              </a:rPr>
              <a:t>Public Safety Communication Tower</a:t>
            </a:r>
          </a:p>
          <a:p>
            <a:pPr>
              <a:spcAft>
                <a:spcPts val="600"/>
              </a:spcAft>
            </a:pPr>
            <a:r>
              <a:rPr lang="en-US" sz="1600" b="1" dirty="0">
                <a:solidFill>
                  <a:schemeClr val="accent1">
                    <a:lumMod val="40000"/>
                    <a:lumOff val="60000"/>
                  </a:schemeClr>
                </a:solidFill>
                <a:ea typeface="Open Sans"/>
                <a:cs typeface="Open Sans"/>
              </a:rPr>
              <a:t>Belle Isle Bridge</a:t>
            </a:r>
          </a:p>
          <a:p>
            <a:pPr>
              <a:spcAft>
                <a:spcPts val="600"/>
              </a:spcAft>
            </a:pPr>
            <a:r>
              <a:rPr lang="en-US" sz="1600" b="1" dirty="0">
                <a:solidFill>
                  <a:schemeClr val="accent1">
                    <a:lumMod val="40000"/>
                    <a:lumOff val="60000"/>
                  </a:schemeClr>
                </a:solidFill>
                <a:ea typeface="Open Sans"/>
                <a:cs typeface="Open Sans"/>
              </a:rPr>
              <a:t>Lewis Lake Tidal Gate</a:t>
            </a:r>
          </a:p>
          <a:p>
            <a:pPr>
              <a:spcAft>
                <a:spcPts val="600"/>
              </a:spcAft>
            </a:pPr>
            <a:r>
              <a:rPr lang="en-US" sz="1600" b="1" dirty="0">
                <a:solidFill>
                  <a:schemeClr val="accent1">
                    <a:lumMod val="40000"/>
                    <a:lumOff val="60000"/>
                  </a:schemeClr>
                </a:solidFill>
                <a:ea typeface="Open Sans"/>
                <a:cs typeface="Open Sans"/>
              </a:rPr>
              <a:t>Stone Revetment, Seawall</a:t>
            </a:r>
          </a:p>
          <a:p>
            <a:pPr>
              <a:spcAft>
                <a:spcPts val="600"/>
              </a:spcAft>
            </a:pPr>
            <a:r>
              <a:rPr lang="en-US" sz="1600" b="1" dirty="0">
                <a:solidFill>
                  <a:schemeClr val="accent1">
                    <a:lumMod val="40000"/>
                    <a:lumOff val="60000"/>
                  </a:schemeClr>
                </a:solidFill>
                <a:ea typeface="Open Sans"/>
                <a:cs typeface="Open Sans"/>
              </a:rPr>
              <a:t>Pico Sewer Pump Station</a:t>
            </a:r>
            <a:br>
              <a:rPr lang="en-US" sz="1600" b="1" dirty="0">
                <a:solidFill>
                  <a:schemeClr val="accent1">
                    <a:lumMod val="40000"/>
                    <a:lumOff val="60000"/>
                  </a:schemeClr>
                </a:solidFill>
                <a:ea typeface="Open Sans"/>
                <a:cs typeface="Open Sans"/>
              </a:rPr>
            </a:br>
            <a:r>
              <a:rPr lang="en-US" sz="1600" b="1" dirty="0">
                <a:solidFill>
                  <a:schemeClr val="accent1">
                    <a:lumMod val="40000"/>
                    <a:lumOff val="60000"/>
                  </a:schemeClr>
                </a:solidFill>
                <a:ea typeface="Open Sans"/>
                <a:cs typeface="Open Sans"/>
              </a:rPr>
              <a:t>Winthrop Water Storage Tank</a:t>
            </a:r>
          </a:p>
          <a:p>
            <a:pPr>
              <a:spcAft>
                <a:spcPts val="600"/>
              </a:spcAft>
            </a:pPr>
            <a:r>
              <a:rPr lang="en-US" sz="1600" b="1" dirty="0">
                <a:solidFill>
                  <a:schemeClr val="accent1">
                    <a:lumMod val="40000"/>
                    <a:lumOff val="60000"/>
                  </a:schemeClr>
                </a:solidFill>
                <a:ea typeface="Open Sans"/>
                <a:cs typeface="Open Sans"/>
              </a:rPr>
              <a:t>Deer Island  Wastewater Facility</a:t>
            </a:r>
          </a:p>
          <a:p>
            <a:pPr>
              <a:spcAft>
                <a:spcPts val="600"/>
              </a:spcAft>
            </a:pPr>
            <a:r>
              <a:rPr lang="en-US" sz="1600" b="1" dirty="0">
                <a:solidFill>
                  <a:srgbClr val="FFC000"/>
                </a:solidFill>
                <a:ea typeface="Open Sans"/>
                <a:cs typeface="Open Sans"/>
              </a:rPr>
              <a:t>Pleasant Times Day Care</a:t>
            </a:r>
          </a:p>
          <a:p>
            <a:pPr>
              <a:spcAft>
                <a:spcPts val="600"/>
              </a:spcAft>
            </a:pPr>
            <a:r>
              <a:rPr lang="en-US" sz="1600" b="1" dirty="0">
                <a:solidFill>
                  <a:srgbClr val="FFC000"/>
                </a:solidFill>
                <a:ea typeface="Open Sans"/>
                <a:cs typeface="Open Sans"/>
              </a:rPr>
              <a:t>Arthur Cummings School</a:t>
            </a:r>
          </a:p>
          <a:p>
            <a:pPr>
              <a:spcAft>
                <a:spcPts val="600"/>
              </a:spcAft>
            </a:pPr>
            <a:r>
              <a:rPr lang="en-US" sz="1600" b="1" dirty="0">
                <a:solidFill>
                  <a:srgbClr val="FFC000"/>
                </a:solidFill>
                <a:ea typeface="Open Sans"/>
                <a:cs typeface="Open Sans"/>
              </a:rPr>
              <a:t>Children's Corner Preschool</a:t>
            </a:r>
          </a:p>
          <a:p>
            <a:pPr>
              <a:spcAft>
                <a:spcPts val="600"/>
              </a:spcAft>
            </a:pPr>
            <a:r>
              <a:rPr lang="en-US" sz="1600" b="1" dirty="0">
                <a:solidFill>
                  <a:srgbClr val="FFC000"/>
                </a:solidFill>
                <a:ea typeface="Open Sans"/>
                <a:cs typeface="Open Sans"/>
              </a:rPr>
              <a:t>Winthrop Senior Center</a:t>
            </a:r>
          </a:p>
        </p:txBody>
      </p:sp>
      <p:pic>
        <p:nvPicPr>
          <p:cNvPr id="8" name="Picture 7">
            <a:extLst>
              <a:ext uri="{FF2B5EF4-FFF2-40B4-BE49-F238E27FC236}">
                <a16:creationId xmlns:a16="http://schemas.microsoft.com/office/drawing/2014/main" id="{9134D33B-C826-7067-FC12-C89C40FB18E8}"/>
              </a:ext>
            </a:extLst>
          </p:cNvPr>
          <p:cNvPicPr>
            <a:picLocks noChangeAspect="1"/>
          </p:cNvPicPr>
          <p:nvPr/>
        </p:nvPicPr>
        <p:blipFill>
          <a:blip r:embed="rId3"/>
          <a:stretch>
            <a:fillRect/>
          </a:stretch>
        </p:blipFill>
        <p:spPr>
          <a:xfrm>
            <a:off x="4395100" y="771807"/>
            <a:ext cx="7200000" cy="5913633"/>
          </a:xfrm>
          <a:prstGeom prst="rect">
            <a:avLst/>
          </a:prstGeom>
        </p:spPr>
      </p:pic>
    </p:spTree>
    <p:extLst>
      <p:ext uri="{BB962C8B-B14F-4D97-AF65-F5344CB8AC3E}">
        <p14:creationId xmlns:p14="http://schemas.microsoft.com/office/powerpoint/2010/main" val="7771600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3704" y="149145"/>
            <a:ext cx="8229600" cy="639762"/>
          </a:xfrm>
        </p:spPr>
        <p:txBody>
          <a:bodyPr>
            <a:noAutofit/>
          </a:bodyPr>
          <a:lstStyle/>
          <a:p>
            <a:r>
              <a:rPr lang="en-US" sz="4800" b="1" dirty="0">
                <a:solidFill>
                  <a:srgbClr val="00B0F0"/>
                </a:solidFill>
                <a:latin typeface="Corbel" panose="020B0503020204020204" pitchFamily="34" charset="0"/>
              </a:rPr>
              <a:t>Other Natural Hazards</a:t>
            </a:r>
          </a:p>
        </p:txBody>
      </p:sp>
      <p:pic>
        <p:nvPicPr>
          <p:cNvPr id="5" name="Picture 4"/>
          <p:cNvPicPr>
            <a:picLocks noChangeAspect="1"/>
          </p:cNvPicPr>
          <p:nvPr/>
        </p:nvPicPr>
        <p:blipFill>
          <a:blip r:embed="rId2"/>
          <a:stretch>
            <a:fillRect/>
          </a:stretch>
        </p:blipFill>
        <p:spPr>
          <a:xfrm>
            <a:off x="733004" y="1331081"/>
            <a:ext cx="3352800" cy="2290208"/>
          </a:xfrm>
          <a:prstGeom prst="rect">
            <a:avLst/>
          </a:prstGeom>
        </p:spPr>
      </p:pic>
      <p:pic>
        <p:nvPicPr>
          <p:cNvPr id="6" name="Picture 5"/>
          <p:cNvPicPr>
            <a:picLocks noChangeAspect="1"/>
          </p:cNvPicPr>
          <p:nvPr/>
        </p:nvPicPr>
        <p:blipFill>
          <a:blip r:embed="rId3"/>
          <a:stretch>
            <a:fillRect/>
          </a:stretch>
        </p:blipFill>
        <p:spPr>
          <a:xfrm>
            <a:off x="8391204" y="1331082"/>
            <a:ext cx="3151103" cy="2271152"/>
          </a:xfrm>
          <a:prstGeom prst="rect">
            <a:avLst/>
          </a:prstGeom>
        </p:spPr>
      </p:pic>
      <p:pic>
        <p:nvPicPr>
          <p:cNvPr id="7" name="Picture 6"/>
          <p:cNvPicPr>
            <a:picLocks noChangeAspect="1"/>
          </p:cNvPicPr>
          <p:nvPr/>
        </p:nvPicPr>
        <p:blipFill>
          <a:blip r:embed="rId4"/>
          <a:stretch>
            <a:fillRect/>
          </a:stretch>
        </p:blipFill>
        <p:spPr>
          <a:xfrm>
            <a:off x="8391428" y="4377068"/>
            <a:ext cx="3216289" cy="2023732"/>
          </a:xfrm>
          <a:prstGeom prst="rect">
            <a:avLst/>
          </a:prstGeom>
        </p:spPr>
      </p:pic>
      <p:sp>
        <p:nvSpPr>
          <p:cNvPr id="8" name="Rectangle 7"/>
          <p:cNvSpPr/>
          <p:nvPr/>
        </p:nvSpPr>
        <p:spPr>
          <a:xfrm>
            <a:off x="1551803" y="852528"/>
            <a:ext cx="1925592" cy="461665"/>
          </a:xfrm>
          <a:prstGeom prst="rect">
            <a:avLst/>
          </a:prstGeom>
        </p:spPr>
        <p:txBody>
          <a:bodyPr wrap="none">
            <a:spAutoFit/>
          </a:bodyPr>
          <a:lstStyle/>
          <a:p>
            <a:r>
              <a:rPr lang="en-US" sz="2400" b="1" dirty="0">
                <a:solidFill>
                  <a:srgbClr val="92D050"/>
                </a:solidFill>
                <a:latin typeface="Calibri"/>
              </a:rPr>
              <a:t>Extreme Heat</a:t>
            </a:r>
          </a:p>
        </p:txBody>
      </p:sp>
      <p:sp>
        <p:nvSpPr>
          <p:cNvPr id="9" name="Rectangle 8"/>
          <p:cNvSpPr/>
          <p:nvPr/>
        </p:nvSpPr>
        <p:spPr>
          <a:xfrm>
            <a:off x="9354630" y="798090"/>
            <a:ext cx="1427332" cy="461665"/>
          </a:xfrm>
          <a:prstGeom prst="rect">
            <a:avLst/>
          </a:prstGeom>
        </p:spPr>
        <p:txBody>
          <a:bodyPr wrap="square">
            <a:spAutoFit/>
          </a:bodyPr>
          <a:lstStyle/>
          <a:p>
            <a:r>
              <a:rPr lang="en-US" sz="2400" b="1" dirty="0">
                <a:solidFill>
                  <a:srgbClr val="92D050"/>
                </a:solidFill>
                <a:latin typeface="Calibri"/>
              </a:rPr>
              <a:t>Drought</a:t>
            </a:r>
          </a:p>
        </p:txBody>
      </p:sp>
      <p:sp>
        <p:nvSpPr>
          <p:cNvPr id="12" name="Rectangle 11"/>
          <p:cNvSpPr/>
          <p:nvPr/>
        </p:nvSpPr>
        <p:spPr>
          <a:xfrm>
            <a:off x="8522244" y="3885459"/>
            <a:ext cx="2954655" cy="461665"/>
          </a:xfrm>
          <a:prstGeom prst="rect">
            <a:avLst/>
          </a:prstGeom>
        </p:spPr>
        <p:txBody>
          <a:bodyPr wrap="none">
            <a:spAutoFit/>
          </a:bodyPr>
          <a:lstStyle/>
          <a:p>
            <a:r>
              <a:rPr lang="en-US" sz="2400" b="1" dirty="0">
                <a:solidFill>
                  <a:srgbClr val="92D050"/>
                </a:solidFill>
                <a:latin typeface="Calibri"/>
              </a:rPr>
              <a:t>Extreme Precipitation</a:t>
            </a:r>
          </a:p>
        </p:txBody>
      </p:sp>
      <p:sp>
        <p:nvSpPr>
          <p:cNvPr id="13" name="Rectangle 12"/>
          <p:cNvSpPr/>
          <p:nvPr/>
        </p:nvSpPr>
        <p:spPr>
          <a:xfrm>
            <a:off x="1758777" y="3885460"/>
            <a:ext cx="1418770" cy="461665"/>
          </a:xfrm>
          <a:prstGeom prst="rect">
            <a:avLst/>
          </a:prstGeom>
        </p:spPr>
        <p:txBody>
          <a:bodyPr wrap="square">
            <a:spAutoFit/>
          </a:bodyPr>
          <a:lstStyle/>
          <a:p>
            <a:r>
              <a:rPr lang="en-US" sz="2400" b="1" dirty="0">
                <a:solidFill>
                  <a:srgbClr val="92D050"/>
                </a:solidFill>
                <a:latin typeface="Calibri"/>
              </a:rPr>
              <a:t>Wildfires</a:t>
            </a:r>
          </a:p>
        </p:txBody>
      </p:sp>
      <p:pic>
        <p:nvPicPr>
          <p:cNvPr id="14" name="image11.jpeg">
            <a:extLst>
              <a:ext uri="{FF2B5EF4-FFF2-40B4-BE49-F238E27FC236}">
                <a16:creationId xmlns:a16="http://schemas.microsoft.com/office/drawing/2014/main" id="{8A0DFFDC-A378-4988-80D9-AB775FBD5FC7}"/>
              </a:ext>
            </a:extLst>
          </p:cNvPr>
          <p:cNvPicPr>
            <a:picLocks noGrp="1"/>
          </p:cNvPicPr>
          <p:nvPr>
            <p:ph idx="1"/>
          </p:nvPr>
        </p:nvPicPr>
        <p:blipFill>
          <a:blip r:embed="rId5" cstate="print"/>
          <a:stretch>
            <a:fillRect/>
          </a:stretch>
        </p:blipFill>
        <p:spPr>
          <a:xfrm>
            <a:off x="791762" y="4377068"/>
            <a:ext cx="3352800" cy="2089720"/>
          </a:xfrm>
          <a:prstGeom prst="rect">
            <a:avLst/>
          </a:prstGeom>
        </p:spPr>
      </p:pic>
      <p:pic>
        <p:nvPicPr>
          <p:cNvPr id="3" name="Content Placeholder 10">
            <a:extLst>
              <a:ext uri="{FF2B5EF4-FFF2-40B4-BE49-F238E27FC236}">
                <a16:creationId xmlns:a16="http://schemas.microsoft.com/office/drawing/2014/main" id="{59780239-B699-D9EA-E01C-0E6400AD00EB}"/>
              </a:ext>
            </a:extLst>
          </p:cNvPr>
          <p:cNvPicPr>
            <a:picLocks noChangeAspect="1"/>
          </p:cNvPicPr>
          <p:nvPr/>
        </p:nvPicPr>
        <p:blipFill>
          <a:blip r:embed="rId6"/>
          <a:stretch>
            <a:fillRect/>
          </a:stretch>
        </p:blipFill>
        <p:spPr>
          <a:xfrm>
            <a:off x="4526936" y="1331081"/>
            <a:ext cx="3401418" cy="2271152"/>
          </a:xfrm>
          <a:prstGeom prst="rect">
            <a:avLst/>
          </a:prstGeom>
        </p:spPr>
      </p:pic>
      <p:sp>
        <p:nvSpPr>
          <p:cNvPr id="10" name="TextBox 9">
            <a:extLst>
              <a:ext uri="{FF2B5EF4-FFF2-40B4-BE49-F238E27FC236}">
                <a16:creationId xmlns:a16="http://schemas.microsoft.com/office/drawing/2014/main" id="{1971AD3E-4C49-101C-3C4E-DA6F10EC6F7F}"/>
              </a:ext>
            </a:extLst>
          </p:cNvPr>
          <p:cNvSpPr txBox="1"/>
          <p:nvPr/>
        </p:nvSpPr>
        <p:spPr>
          <a:xfrm>
            <a:off x="4726620" y="869416"/>
            <a:ext cx="2796711" cy="461665"/>
          </a:xfrm>
          <a:prstGeom prst="rect">
            <a:avLst/>
          </a:prstGeom>
          <a:noFill/>
        </p:spPr>
        <p:txBody>
          <a:bodyPr wrap="square">
            <a:spAutoFit/>
          </a:bodyPr>
          <a:lstStyle/>
          <a:p>
            <a:pPr algn="ctr"/>
            <a:r>
              <a:rPr lang="en-US" sz="2400" b="1" dirty="0">
                <a:solidFill>
                  <a:srgbClr val="92D050"/>
                </a:solidFill>
                <a:latin typeface="Calibri"/>
              </a:rPr>
              <a:t>Earthquakes</a:t>
            </a:r>
          </a:p>
        </p:txBody>
      </p:sp>
      <p:pic>
        <p:nvPicPr>
          <p:cNvPr id="11" name="Picture 10">
            <a:extLst>
              <a:ext uri="{FF2B5EF4-FFF2-40B4-BE49-F238E27FC236}">
                <a16:creationId xmlns:a16="http://schemas.microsoft.com/office/drawing/2014/main" id="{6D3869A8-D874-3FF1-53C5-CD9B80665053}"/>
              </a:ext>
            </a:extLst>
          </p:cNvPr>
          <p:cNvPicPr>
            <a:picLocks noChangeAspect="1"/>
          </p:cNvPicPr>
          <p:nvPr/>
        </p:nvPicPr>
        <p:blipFill>
          <a:blip r:embed="rId7"/>
          <a:stretch>
            <a:fillRect/>
          </a:stretch>
        </p:blipFill>
        <p:spPr>
          <a:xfrm>
            <a:off x="4551245" y="4144407"/>
            <a:ext cx="3352800" cy="2288970"/>
          </a:xfrm>
          <a:prstGeom prst="rect">
            <a:avLst/>
          </a:prstGeom>
        </p:spPr>
      </p:pic>
    </p:spTree>
    <p:extLst>
      <p:ext uri="{BB962C8B-B14F-4D97-AF65-F5344CB8AC3E}">
        <p14:creationId xmlns:p14="http://schemas.microsoft.com/office/powerpoint/2010/main" val="11492519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8498" y="160256"/>
            <a:ext cx="10220227" cy="944562"/>
          </a:xfrm>
        </p:spPr>
        <p:txBody>
          <a:bodyPr>
            <a:normAutofit/>
          </a:bodyPr>
          <a:lstStyle/>
          <a:p>
            <a:r>
              <a:rPr lang="en-US" sz="4000" b="1" dirty="0">
                <a:solidFill>
                  <a:srgbClr val="00B0F0"/>
                </a:solidFill>
                <a:latin typeface="Corbel" pitchFamily="34" charset="0"/>
              </a:rPr>
              <a:t>Wind &amp; Winter Hazards: Nor’easters/Blizzards</a:t>
            </a:r>
          </a:p>
        </p:txBody>
      </p:sp>
      <p:pic>
        <p:nvPicPr>
          <p:cNvPr id="4" name="Picture 3" descr="A picture containing snow, tree, outdoor, covered&#10;&#10;Description automatically generated">
            <a:extLst>
              <a:ext uri="{FF2B5EF4-FFF2-40B4-BE49-F238E27FC236}">
                <a16:creationId xmlns:a16="http://schemas.microsoft.com/office/drawing/2014/main" id="{C4C5094C-8EA1-4C7D-E958-96A2A4F51C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3810" y="1295380"/>
            <a:ext cx="3203420" cy="4892580"/>
          </a:xfrm>
          <a:prstGeom prst="rect">
            <a:avLst/>
          </a:prstGeom>
        </p:spPr>
      </p:pic>
      <p:graphicFrame>
        <p:nvGraphicFramePr>
          <p:cNvPr id="5" name="Table 4">
            <a:extLst>
              <a:ext uri="{FF2B5EF4-FFF2-40B4-BE49-F238E27FC236}">
                <a16:creationId xmlns:a16="http://schemas.microsoft.com/office/drawing/2014/main" id="{8ABB4E1D-4CFB-7A31-4B6F-248540FCCECF}"/>
              </a:ext>
            </a:extLst>
          </p:cNvPr>
          <p:cNvGraphicFramePr>
            <a:graphicFrameLocks noGrp="1"/>
          </p:cNvGraphicFramePr>
          <p:nvPr>
            <p:extLst>
              <p:ext uri="{D42A27DB-BD31-4B8C-83A1-F6EECF244321}">
                <p14:modId xmlns:p14="http://schemas.microsoft.com/office/powerpoint/2010/main" val="260620703"/>
              </p:ext>
            </p:extLst>
          </p:nvPr>
        </p:nvGraphicFramePr>
        <p:xfrm>
          <a:off x="1019930" y="1295380"/>
          <a:ext cx="6368408" cy="4892580"/>
        </p:xfrm>
        <a:graphic>
          <a:graphicData uri="http://schemas.openxmlformats.org/drawingml/2006/table">
            <a:tbl>
              <a:tblPr firstRow="1" firstCol="1" bandRow="1">
                <a:tableStyleId>{5C22544A-7EE6-4342-B048-85BDC9FD1C3A}</a:tableStyleId>
              </a:tblPr>
              <a:tblGrid>
                <a:gridCol w="3095899">
                  <a:extLst>
                    <a:ext uri="{9D8B030D-6E8A-4147-A177-3AD203B41FA5}">
                      <a16:colId xmlns:a16="http://schemas.microsoft.com/office/drawing/2014/main" val="3995411706"/>
                    </a:ext>
                  </a:extLst>
                </a:gridCol>
                <a:gridCol w="3272509">
                  <a:extLst>
                    <a:ext uri="{9D8B030D-6E8A-4147-A177-3AD203B41FA5}">
                      <a16:colId xmlns:a16="http://schemas.microsoft.com/office/drawing/2014/main" val="171040521"/>
                    </a:ext>
                  </a:extLst>
                </a:gridCol>
              </a:tblGrid>
              <a:tr h="424625">
                <a:tc>
                  <a:txBody>
                    <a:bodyPr/>
                    <a:lstStyle/>
                    <a:p>
                      <a:pPr marL="0" marR="0" algn="ctr">
                        <a:lnSpc>
                          <a:spcPct val="115000"/>
                        </a:lnSpc>
                        <a:spcBef>
                          <a:spcPts val="0"/>
                        </a:spcBef>
                        <a:spcAft>
                          <a:spcPts val="0"/>
                        </a:spcAft>
                      </a:pPr>
                      <a:r>
                        <a:rPr lang="en-US" sz="2000" dirty="0">
                          <a:effectLst/>
                        </a:rPr>
                        <a:t>Storm Event</a:t>
                      </a:r>
                      <a:endPar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316" marR="64316" marT="0" marB="0" anchor="ctr">
                    <a:solidFill>
                      <a:srgbClr val="78BE20"/>
                    </a:solidFill>
                  </a:tcPr>
                </a:tc>
                <a:tc>
                  <a:txBody>
                    <a:bodyPr/>
                    <a:lstStyle/>
                    <a:p>
                      <a:pPr marL="0" marR="0" algn="ctr">
                        <a:lnSpc>
                          <a:spcPts val="1920"/>
                        </a:lnSpc>
                        <a:spcBef>
                          <a:spcPts val="0"/>
                        </a:spcBef>
                        <a:spcAft>
                          <a:spcPts val="0"/>
                        </a:spcAft>
                      </a:pPr>
                      <a:r>
                        <a:rPr lang="en-US" sz="2000" dirty="0">
                          <a:effectLst/>
                        </a:rPr>
                        <a:t>Date</a:t>
                      </a:r>
                      <a:endPar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316" marR="64316" marT="0" marB="0" anchor="ctr">
                    <a:solidFill>
                      <a:srgbClr val="78BE20"/>
                    </a:solidFill>
                  </a:tcPr>
                </a:tc>
                <a:extLst>
                  <a:ext uri="{0D108BD9-81ED-4DB2-BD59-A6C34878D82A}">
                    <a16:rowId xmlns:a16="http://schemas.microsoft.com/office/drawing/2014/main" val="1669500791"/>
                  </a:ext>
                </a:extLst>
              </a:tr>
              <a:tr h="579488">
                <a:tc>
                  <a:txBody>
                    <a:bodyPr/>
                    <a:lstStyle/>
                    <a:p>
                      <a:pPr marL="0" marR="0" algn="ctr">
                        <a:lnSpc>
                          <a:spcPct val="115000"/>
                        </a:lnSpc>
                        <a:spcBef>
                          <a:spcPts val="0"/>
                        </a:spcBef>
                        <a:spcAft>
                          <a:spcPts val="0"/>
                        </a:spcAft>
                      </a:pPr>
                      <a:r>
                        <a:rPr lang="en-US" sz="1800" dirty="0">
                          <a:solidFill>
                            <a:schemeClr val="tx1"/>
                          </a:solidFill>
                          <a:effectLst/>
                        </a:rPr>
                        <a:t>Superstorm Sandy</a:t>
                      </a:r>
                    </a:p>
                  </a:txBody>
                  <a:tcPr marL="64316" marR="64316" marT="0" marB="0" anchor="ctr">
                    <a:solidFill>
                      <a:schemeClr val="accent1">
                        <a:lumMod val="40000"/>
                        <a:lumOff val="60000"/>
                      </a:schemeClr>
                    </a:solidFill>
                  </a:tcPr>
                </a:tc>
                <a:tc>
                  <a:txBody>
                    <a:bodyPr/>
                    <a:lstStyle/>
                    <a:p>
                      <a:pPr marL="0" marR="0" algn="ctr">
                        <a:lnSpc>
                          <a:spcPts val="1920"/>
                        </a:lnSpc>
                        <a:spcBef>
                          <a:spcPts val="0"/>
                        </a:spcBef>
                        <a:spcAft>
                          <a:spcPts val="0"/>
                        </a:spcAft>
                      </a:pPr>
                      <a:r>
                        <a:rPr lang="en-US" sz="1800" b="1" dirty="0">
                          <a:solidFill>
                            <a:schemeClr val="tx1"/>
                          </a:solidFill>
                          <a:effectLst/>
                        </a:rPr>
                        <a:t>October/November 2012</a:t>
                      </a: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316" marR="64316" marT="0" marB="0" anchor="ctr">
                    <a:solidFill>
                      <a:schemeClr val="accent1">
                        <a:lumMod val="40000"/>
                        <a:lumOff val="60000"/>
                      </a:schemeClr>
                    </a:solidFill>
                  </a:tcPr>
                </a:tc>
                <a:extLst>
                  <a:ext uri="{0D108BD9-81ED-4DB2-BD59-A6C34878D82A}">
                    <a16:rowId xmlns:a16="http://schemas.microsoft.com/office/drawing/2014/main" val="3574509106"/>
                  </a:ext>
                </a:extLst>
              </a:tr>
              <a:tr h="892628">
                <a:tc>
                  <a:txBody>
                    <a:bodyPr/>
                    <a:lstStyle/>
                    <a:p>
                      <a:pPr marL="0" marR="0" algn="ctr">
                        <a:lnSpc>
                          <a:spcPct val="115000"/>
                        </a:lnSpc>
                        <a:spcBef>
                          <a:spcPts val="0"/>
                        </a:spcBef>
                        <a:spcAft>
                          <a:spcPts val="0"/>
                        </a:spcAft>
                      </a:pPr>
                      <a:r>
                        <a:rPr lang="en-US" sz="1800" dirty="0">
                          <a:solidFill>
                            <a:schemeClr val="tx1"/>
                          </a:solidFill>
                          <a:effectLst/>
                        </a:rPr>
                        <a:t>Severe Winter Storm, Snowstorm, Flooding</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316" marR="64316" marT="0" marB="0" anchor="ctr">
                    <a:solidFill>
                      <a:schemeClr val="accent1">
                        <a:lumMod val="40000"/>
                        <a:lumOff val="60000"/>
                      </a:schemeClr>
                    </a:solidFill>
                  </a:tcPr>
                </a:tc>
                <a:tc>
                  <a:txBody>
                    <a:bodyPr/>
                    <a:lstStyle/>
                    <a:p>
                      <a:pPr marL="0" marR="0" algn="ctr">
                        <a:lnSpc>
                          <a:spcPts val="1920"/>
                        </a:lnSpc>
                        <a:spcBef>
                          <a:spcPts val="0"/>
                        </a:spcBef>
                        <a:spcAft>
                          <a:spcPts val="0"/>
                        </a:spcAft>
                      </a:pPr>
                      <a:r>
                        <a:rPr lang="en-US" sz="1800" b="1" u="none" strike="noStrike" dirty="0">
                          <a:solidFill>
                            <a:schemeClr val="tx1"/>
                          </a:solidFill>
                          <a:effectLst/>
                        </a:rPr>
                        <a:t>February</a:t>
                      </a:r>
                      <a:r>
                        <a:rPr lang="en-US" sz="1800" b="1" u="none" strike="noStrike" baseline="0" dirty="0">
                          <a:solidFill>
                            <a:schemeClr val="tx1"/>
                          </a:solidFill>
                          <a:effectLst/>
                        </a:rPr>
                        <a:t> </a:t>
                      </a:r>
                      <a:r>
                        <a:rPr lang="en-US" sz="1800" b="1" dirty="0">
                          <a:solidFill>
                            <a:schemeClr val="tx1"/>
                          </a:solidFill>
                          <a:effectLst/>
                        </a:rPr>
                        <a:t>2013  </a:t>
                      </a: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316" marR="64316" marT="0" marB="0" anchor="ctr">
                    <a:solidFill>
                      <a:schemeClr val="accent1">
                        <a:lumMod val="40000"/>
                        <a:lumOff val="60000"/>
                      </a:schemeClr>
                    </a:solidFill>
                  </a:tcPr>
                </a:tc>
                <a:extLst>
                  <a:ext uri="{0D108BD9-81ED-4DB2-BD59-A6C34878D82A}">
                    <a16:rowId xmlns:a16="http://schemas.microsoft.com/office/drawing/2014/main" val="596216433"/>
                  </a:ext>
                </a:extLst>
              </a:tr>
              <a:tr h="911773">
                <a:tc>
                  <a:txBody>
                    <a:bodyPr/>
                    <a:lstStyle/>
                    <a:p>
                      <a:pPr marL="0" marR="0" algn="ctr">
                        <a:lnSpc>
                          <a:spcPct val="115000"/>
                        </a:lnSpc>
                        <a:spcBef>
                          <a:spcPts val="0"/>
                        </a:spcBef>
                        <a:spcAft>
                          <a:spcPts val="0"/>
                        </a:spcAft>
                      </a:pPr>
                      <a:r>
                        <a:rPr lang="en-US" sz="1800" dirty="0">
                          <a:solidFill>
                            <a:schemeClr val="tx1"/>
                          </a:solidFill>
                          <a:effectLst/>
                        </a:rPr>
                        <a:t>Severe Winter Storm, Snowstorm, Flooding</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316" marR="64316" marT="0" marB="0" anchor="ctr">
                    <a:solidFill>
                      <a:schemeClr val="accent1">
                        <a:lumMod val="40000"/>
                        <a:lumOff val="60000"/>
                      </a:schemeClr>
                    </a:solidFill>
                  </a:tcPr>
                </a:tc>
                <a:tc>
                  <a:txBody>
                    <a:bodyPr/>
                    <a:lstStyle/>
                    <a:p>
                      <a:pPr marL="0" marR="0" algn="ctr">
                        <a:lnSpc>
                          <a:spcPts val="1920"/>
                        </a:lnSpc>
                        <a:spcBef>
                          <a:spcPts val="0"/>
                        </a:spcBef>
                        <a:spcAft>
                          <a:spcPts val="0"/>
                        </a:spcAft>
                      </a:pPr>
                      <a:r>
                        <a:rPr lang="en-US" sz="1800" b="1" dirty="0">
                          <a:solidFill>
                            <a:schemeClr val="tx1"/>
                          </a:solidFill>
                          <a:effectLst/>
                        </a:rPr>
                        <a:t>January 2015</a:t>
                      </a: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316" marR="64316" marT="0" marB="0" anchor="ctr">
                    <a:solidFill>
                      <a:schemeClr val="accent1">
                        <a:lumMod val="40000"/>
                        <a:lumOff val="60000"/>
                      </a:schemeClr>
                    </a:solidFill>
                  </a:tcPr>
                </a:tc>
                <a:extLst>
                  <a:ext uri="{0D108BD9-81ED-4DB2-BD59-A6C34878D82A}">
                    <a16:rowId xmlns:a16="http://schemas.microsoft.com/office/drawing/2014/main" val="999075616"/>
                  </a:ext>
                </a:extLst>
              </a:tr>
              <a:tr h="609600">
                <a:tc>
                  <a:txBody>
                    <a:bodyPr/>
                    <a:lstStyle/>
                    <a:p>
                      <a:pPr marL="0" marR="0" algn="ctr">
                        <a:lnSpc>
                          <a:spcPct val="115000"/>
                        </a:lnSpc>
                        <a:spcBef>
                          <a:spcPts val="0"/>
                        </a:spcBef>
                        <a:spcAft>
                          <a:spcPts val="0"/>
                        </a:spcAft>
                      </a:pPr>
                      <a:r>
                        <a:rPr lang="en-US" sz="1800" dirty="0">
                          <a:solidFill>
                            <a:schemeClr val="tx1"/>
                          </a:solidFill>
                          <a:effectLst/>
                        </a:rPr>
                        <a:t>Severe Winter Storm</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316" marR="64316" marT="0" marB="0" anchor="ctr">
                    <a:solidFill>
                      <a:schemeClr val="accent1">
                        <a:lumMod val="40000"/>
                        <a:lumOff val="60000"/>
                      </a:schemeClr>
                    </a:solidFill>
                  </a:tcPr>
                </a:tc>
                <a:tc>
                  <a:txBody>
                    <a:bodyPr/>
                    <a:lstStyle/>
                    <a:p>
                      <a:pPr marL="0" marR="0" algn="ctr">
                        <a:lnSpc>
                          <a:spcPts val="1920"/>
                        </a:lnSpc>
                        <a:spcBef>
                          <a:spcPts val="0"/>
                        </a:spcBef>
                        <a:spcAft>
                          <a:spcPts val="0"/>
                        </a:spcAft>
                      </a:pPr>
                      <a:r>
                        <a:rPr lang="en-US" sz="1800" b="1" dirty="0">
                          <a:solidFill>
                            <a:schemeClr val="tx1"/>
                          </a:solidFill>
                          <a:effectLst/>
                        </a:rPr>
                        <a:t>March 2018</a:t>
                      </a: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316" marR="64316" marT="0" marB="0" anchor="ctr">
                    <a:solidFill>
                      <a:schemeClr val="accent1">
                        <a:lumMod val="40000"/>
                        <a:lumOff val="60000"/>
                      </a:schemeClr>
                    </a:solidFill>
                  </a:tcPr>
                </a:tc>
                <a:extLst>
                  <a:ext uri="{0D108BD9-81ED-4DB2-BD59-A6C34878D82A}">
                    <a16:rowId xmlns:a16="http://schemas.microsoft.com/office/drawing/2014/main" val="2952185385"/>
                  </a:ext>
                </a:extLst>
              </a:tr>
              <a:tr h="598715">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800" dirty="0">
                          <a:solidFill>
                            <a:schemeClr val="tx1"/>
                          </a:solidFill>
                          <a:effectLst/>
                        </a:rPr>
                        <a:t>Severe Winter Storm, Blizzard</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316" marR="64316" marT="0" marB="0" anchor="ctr">
                    <a:solidFill>
                      <a:schemeClr val="accent1">
                        <a:lumMod val="40000"/>
                        <a:lumOff val="60000"/>
                      </a:schemeClr>
                    </a:solidFill>
                  </a:tcPr>
                </a:tc>
                <a:tc>
                  <a:txBody>
                    <a:bodyPr/>
                    <a:lstStyle/>
                    <a:p>
                      <a:pPr marL="0" marR="0" algn="ctr">
                        <a:lnSpc>
                          <a:spcPts val="1920"/>
                        </a:lnSpc>
                        <a:spcBef>
                          <a:spcPts val="0"/>
                        </a:spcBef>
                        <a:spcAft>
                          <a:spcPts val="0"/>
                        </a:spcAft>
                      </a:pPr>
                      <a:r>
                        <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December 2020</a:t>
                      </a:r>
                    </a:p>
                  </a:txBody>
                  <a:tcPr marL="64316" marR="64316" marT="0" marB="0" anchor="ctr">
                    <a:solidFill>
                      <a:schemeClr val="accent1">
                        <a:lumMod val="40000"/>
                        <a:lumOff val="60000"/>
                      </a:schemeClr>
                    </a:solidFill>
                  </a:tcPr>
                </a:tc>
                <a:extLst>
                  <a:ext uri="{0D108BD9-81ED-4DB2-BD59-A6C34878D82A}">
                    <a16:rowId xmlns:a16="http://schemas.microsoft.com/office/drawing/2014/main" val="3723337193"/>
                  </a:ext>
                </a:extLst>
              </a:tr>
              <a:tr h="875751">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800" dirty="0">
                          <a:solidFill>
                            <a:schemeClr val="tx1"/>
                          </a:solidFill>
                          <a:effectLst/>
                        </a:rPr>
                        <a:t>Severe Winter Storm, Snowstorm, Flooding</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316" marR="64316" marT="0" marB="0" anchor="ctr">
                    <a:solidFill>
                      <a:schemeClr val="accent1">
                        <a:lumMod val="40000"/>
                        <a:lumOff val="60000"/>
                      </a:schemeClr>
                    </a:solidFill>
                  </a:tcPr>
                </a:tc>
                <a:tc>
                  <a:txBody>
                    <a:bodyPr/>
                    <a:lstStyle/>
                    <a:p>
                      <a:pPr marL="0" marR="0" algn="ctr">
                        <a:lnSpc>
                          <a:spcPts val="1920"/>
                        </a:lnSpc>
                        <a:spcBef>
                          <a:spcPts val="0"/>
                        </a:spcBef>
                        <a:spcAft>
                          <a:spcPts val="0"/>
                        </a:spcAft>
                      </a:pPr>
                      <a:r>
                        <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February, April, October 2021</a:t>
                      </a:r>
                    </a:p>
                  </a:txBody>
                  <a:tcPr marL="64316" marR="64316" marT="0" marB="0" anchor="ctr">
                    <a:solidFill>
                      <a:schemeClr val="accent1">
                        <a:lumMod val="40000"/>
                        <a:lumOff val="60000"/>
                      </a:schemeClr>
                    </a:solidFill>
                  </a:tcPr>
                </a:tc>
                <a:extLst>
                  <a:ext uri="{0D108BD9-81ED-4DB2-BD59-A6C34878D82A}">
                    <a16:rowId xmlns:a16="http://schemas.microsoft.com/office/drawing/2014/main" val="382459593"/>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7DDB41-3860-84B5-9749-99BBF23DB1CB}"/>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B895E93A-E805-518B-81DA-C3F7DFC52E33}"/>
              </a:ext>
            </a:extLst>
          </p:cNvPr>
          <p:cNvSpPr/>
          <p:nvPr/>
        </p:nvSpPr>
        <p:spPr>
          <a:xfrm>
            <a:off x="-82061" y="-35169"/>
            <a:ext cx="12274061" cy="6893169"/>
          </a:xfrm>
          <a:prstGeom prst="rect">
            <a:avLst/>
          </a:prstGeom>
          <a:solidFill>
            <a:srgbClr val="004A91">
              <a:alpha val="8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cxnSp>
        <p:nvCxnSpPr>
          <p:cNvPr id="11" name="Straight Connector 10">
            <a:extLst>
              <a:ext uri="{FF2B5EF4-FFF2-40B4-BE49-F238E27FC236}">
                <a16:creationId xmlns:a16="http://schemas.microsoft.com/office/drawing/2014/main" id="{93239BF6-36A2-7F4A-332B-814781130BAC}"/>
              </a:ext>
            </a:extLst>
          </p:cNvPr>
          <p:cNvCxnSpPr/>
          <p:nvPr/>
        </p:nvCxnSpPr>
        <p:spPr>
          <a:xfrm>
            <a:off x="657114" y="1344346"/>
            <a:ext cx="11023600" cy="0"/>
          </a:xfrm>
          <a:prstGeom prst="line">
            <a:avLst/>
          </a:prstGeom>
          <a:ln w="47625">
            <a:solidFill>
              <a:srgbClr val="0070C0"/>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422BB2D6-EF6F-E1F6-8E86-415CE59FAFC3}"/>
              </a:ext>
            </a:extLst>
          </p:cNvPr>
          <p:cNvSpPr/>
          <p:nvPr/>
        </p:nvSpPr>
        <p:spPr>
          <a:xfrm>
            <a:off x="350855" y="513349"/>
            <a:ext cx="12185430" cy="923330"/>
          </a:xfrm>
          <a:prstGeom prst="rect">
            <a:avLst/>
          </a:prstGeom>
        </p:spPr>
        <p:txBody>
          <a:bodyPr wrap="square" lIns="91440" tIns="45720" rIns="91440" bIns="45720" anchor="t">
            <a:spAutoFit/>
          </a:bodyPr>
          <a:lstStyle/>
          <a:p>
            <a:pPr algn="ctr">
              <a:spcAft>
                <a:spcPts val="1200"/>
              </a:spcAft>
            </a:pPr>
            <a:r>
              <a:rPr lang="en-US" sz="5400" b="1" dirty="0">
                <a:solidFill>
                  <a:srgbClr val="00B0F0"/>
                </a:solidFill>
                <a:ea typeface="Open Sans"/>
                <a:cs typeface="Open Sans"/>
              </a:rPr>
              <a:t>Mitigation Recommendations</a:t>
            </a:r>
            <a:endParaRPr lang="en-US" sz="2000" dirty="0">
              <a:solidFill>
                <a:srgbClr val="00B0F0"/>
              </a:solidFill>
            </a:endParaRPr>
          </a:p>
        </p:txBody>
      </p:sp>
      <p:pic>
        <p:nvPicPr>
          <p:cNvPr id="6" name="Picture 5" descr="A body of water with a city in the background&#10;&#10;AI-generated content may be incorrect.">
            <a:extLst>
              <a:ext uri="{FF2B5EF4-FFF2-40B4-BE49-F238E27FC236}">
                <a16:creationId xmlns:a16="http://schemas.microsoft.com/office/drawing/2014/main" id="{77BD9496-87EA-7098-A557-C4F94E8EF1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3342" y="1613550"/>
            <a:ext cx="9245315" cy="4210308"/>
          </a:xfrm>
          <a:prstGeom prst="rect">
            <a:avLst/>
          </a:prstGeom>
        </p:spPr>
      </p:pic>
    </p:spTree>
    <p:extLst>
      <p:ext uri="{BB962C8B-B14F-4D97-AF65-F5344CB8AC3E}">
        <p14:creationId xmlns:p14="http://schemas.microsoft.com/office/powerpoint/2010/main" val="14978638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45F5A7-26E6-E17C-AA41-1E5E62317E0C}"/>
              </a:ext>
            </a:extLst>
          </p:cNvPr>
          <p:cNvSpPr/>
          <p:nvPr/>
        </p:nvSpPr>
        <p:spPr>
          <a:xfrm>
            <a:off x="0" y="351"/>
            <a:ext cx="12274061" cy="6893169"/>
          </a:xfrm>
          <a:prstGeom prst="rect">
            <a:avLst/>
          </a:prstGeom>
          <a:solidFill>
            <a:srgbClr val="004A91">
              <a:alpha val="8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a:extLst>
              <a:ext uri="{FF2B5EF4-FFF2-40B4-BE49-F238E27FC236}">
                <a16:creationId xmlns:a16="http://schemas.microsoft.com/office/drawing/2014/main" id="{94A8D5F1-B02B-9438-F6B2-3663D8DF88B4}"/>
              </a:ext>
            </a:extLst>
          </p:cNvPr>
          <p:cNvSpPr>
            <a:spLocks noGrp="1"/>
          </p:cNvSpPr>
          <p:nvPr>
            <p:ph type="title"/>
          </p:nvPr>
        </p:nvSpPr>
        <p:spPr>
          <a:xfrm>
            <a:off x="479502" y="289371"/>
            <a:ext cx="11560963" cy="457200"/>
          </a:xfrm>
        </p:spPr>
        <p:txBody>
          <a:bodyPr>
            <a:normAutofit fontScale="90000"/>
          </a:bodyPr>
          <a:lstStyle/>
          <a:p>
            <a:r>
              <a:rPr lang="en-US" sz="2800" b="1" dirty="0">
                <a:solidFill>
                  <a:srgbClr val="92D050"/>
                </a:solidFill>
                <a:ea typeface="Open Sans"/>
                <a:cs typeface="Open Sans"/>
              </a:rPr>
              <a:t>Next steps: Update Mitigation Recommendations from the 2015 Plan</a:t>
            </a:r>
            <a:endParaRPr lang="en-US" dirty="0">
              <a:solidFill>
                <a:srgbClr val="92D050"/>
              </a:solidFill>
            </a:endParaRPr>
          </a:p>
        </p:txBody>
      </p:sp>
      <p:sp>
        <p:nvSpPr>
          <p:cNvPr id="6" name="Rectangle 1">
            <a:extLst>
              <a:ext uri="{FF2B5EF4-FFF2-40B4-BE49-F238E27FC236}">
                <a16:creationId xmlns:a16="http://schemas.microsoft.com/office/drawing/2014/main" id="{54F45E89-678D-E477-4084-545D73A11FDC}"/>
              </a:ext>
            </a:extLst>
          </p:cNvPr>
          <p:cNvSpPr>
            <a:spLocks noChangeArrowheads="1"/>
          </p:cNvSpPr>
          <p:nvPr/>
        </p:nvSpPr>
        <p:spPr bwMode="auto">
          <a:xfrm>
            <a:off x="3351213" y="18240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Table 2">
            <a:extLst>
              <a:ext uri="{FF2B5EF4-FFF2-40B4-BE49-F238E27FC236}">
                <a16:creationId xmlns:a16="http://schemas.microsoft.com/office/drawing/2014/main" id="{0A00FF4A-54C9-6B4A-9E0A-550477E78812}"/>
              </a:ext>
            </a:extLst>
          </p:cNvPr>
          <p:cNvGraphicFramePr>
            <a:graphicFrameLocks noGrp="1"/>
          </p:cNvGraphicFramePr>
          <p:nvPr>
            <p:extLst>
              <p:ext uri="{D42A27DB-BD31-4B8C-83A1-F6EECF244321}">
                <p14:modId xmlns:p14="http://schemas.microsoft.com/office/powerpoint/2010/main" val="532732408"/>
              </p:ext>
            </p:extLst>
          </p:nvPr>
        </p:nvGraphicFramePr>
        <p:xfrm>
          <a:off x="1639229" y="867081"/>
          <a:ext cx="8597591" cy="5905928"/>
        </p:xfrm>
        <a:graphic>
          <a:graphicData uri="http://schemas.openxmlformats.org/drawingml/2006/table">
            <a:tbl>
              <a:tblPr firstRow="1" firstCol="1" bandRow="1">
                <a:tableStyleId>{5C22544A-7EE6-4342-B048-85BDC9FD1C3A}</a:tableStyleId>
              </a:tblPr>
              <a:tblGrid>
                <a:gridCol w="8597591">
                  <a:extLst>
                    <a:ext uri="{9D8B030D-6E8A-4147-A177-3AD203B41FA5}">
                      <a16:colId xmlns:a16="http://schemas.microsoft.com/office/drawing/2014/main" val="2514936833"/>
                    </a:ext>
                  </a:extLst>
                </a:gridCol>
              </a:tblGrid>
              <a:tr h="0">
                <a:tc>
                  <a:txBody>
                    <a:bodyPr/>
                    <a:lstStyle/>
                    <a:p>
                      <a:pPr marL="0" marR="0" algn="ctr">
                        <a:buNone/>
                      </a:pPr>
                      <a:r>
                        <a:rPr lang="en-US" sz="1800" dirty="0">
                          <a:effectLst/>
                        </a:rPr>
                        <a:t>FLOODING HAZARDS</a:t>
                      </a:r>
                      <a:endParaRPr lang="en-US" sz="2800" b="1" dirty="0">
                        <a:effectLst/>
                        <a:latin typeface="Times New Roman" panose="02020603050405020304" pitchFamily="18" charset="0"/>
                        <a:ea typeface="Times New Roman" panose="02020603050405020304" pitchFamily="18" charset="0"/>
                      </a:endParaRPr>
                    </a:p>
                  </a:txBody>
                  <a:tcPr marL="68326" marR="68326" marT="0" marB="0" anchor="ctr">
                    <a:solidFill>
                      <a:srgbClr val="0070C0"/>
                    </a:solidFill>
                  </a:tcPr>
                </a:tc>
                <a:extLst>
                  <a:ext uri="{0D108BD9-81ED-4DB2-BD59-A6C34878D82A}">
                    <a16:rowId xmlns:a16="http://schemas.microsoft.com/office/drawing/2014/main" val="636276939"/>
                  </a:ext>
                </a:extLst>
              </a:tr>
              <a:tr h="206215">
                <a:tc>
                  <a:txBody>
                    <a:bodyPr/>
                    <a:lstStyle/>
                    <a:p>
                      <a:pPr marL="0" marR="0" lvl="0" indent="0">
                        <a:buFont typeface="+mj-lt"/>
                        <a:buNone/>
                      </a:pPr>
                      <a:r>
                        <a:rPr lang="en-US" sz="1800" dirty="0">
                          <a:solidFill>
                            <a:srgbClr val="0070C0"/>
                          </a:solidFill>
                          <a:effectLst/>
                        </a:rPr>
                        <a:t>   Yirrell Beach project</a:t>
                      </a:r>
                      <a:endParaRPr lang="en-US" sz="2800" b="1" dirty="0">
                        <a:solidFill>
                          <a:srgbClr val="0070C0"/>
                        </a:solidFill>
                        <a:effectLst/>
                        <a:latin typeface="Times New Roman" panose="02020603050405020304" pitchFamily="18" charset="0"/>
                        <a:ea typeface="Aptos" panose="020B0004020202020204" pitchFamily="34" charset="0"/>
                      </a:endParaRPr>
                    </a:p>
                  </a:txBody>
                  <a:tcPr marL="68326" marR="68326" marT="0" marB="0">
                    <a:solidFill>
                      <a:schemeClr val="accent4">
                        <a:lumMod val="20000"/>
                        <a:lumOff val="80000"/>
                      </a:schemeClr>
                    </a:solidFill>
                  </a:tcPr>
                </a:tc>
                <a:extLst>
                  <a:ext uri="{0D108BD9-81ED-4DB2-BD59-A6C34878D82A}">
                    <a16:rowId xmlns:a16="http://schemas.microsoft.com/office/drawing/2014/main" val="1016048592"/>
                  </a:ext>
                </a:extLst>
              </a:tr>
              <a:tr h="343692">
                <a:tc>
                  <a:txBody>
                    <a:bodyPr/>
                    <a:lstStyle/>
                    <a:p>
                      <a:pPr marL="0" marR="0" lvl="0" indent="0">
                        <a:buFont typeface="+mj-lt"/>
                        <a:buNone/>
                      </a:pPr>
                      <a:r>
                        <a:rPr lang="en-US" sz="1800" dirty="0">
                          <a:solidFill>
                            <a:srgbClr val="0070C0"/>
                          </a:solidFill>
                          <a:effectLst/>
                        </a:rPr>
                        <a:t>   Complete utility elevation project in flood hazard area</a:t>
                      </a:r>
                      <a:endParaRPr lang="en-US" sz="2800" b="1" dirty="0">
                        <a:solidFill>
                          <a:srgbClr val="0070C0"/>
                        </a:solidFill>
                        <a:effectLst/>
                        <a:latin typeface="Times New Roman" panose="02020603050405020304" pitchFamily="18" charset="0"/>
                        <a:ea typeface="Aptos" panose="020B0004020202020204" pitchFamily="34" charset="0"/>
                      </a:endParaRPr>
                    </a:p>
                  </a:txBody>
                  <a:tcPr marL="68326" marR="68326" marT="0" marB="0">
                    <a:solidFill>
                      <a:schemeClr val="accent4">
                        <a:lumMod val="20000"/>
                        <a:lumOff val="80000"/>
                      </a:schemeClr>
                    </a:solidFill>
                  </a:tcPr>
                </a:tc>
                <a:extLst>
                  <a:ext uri="{0D108BD9-81ED-4DB2-BD59-A6C34878D82A}">
                    <a16:rowId xmlns:a16="http://schemas.microsoft.com/office/drawing/2014/main" val="3783856155"/>
                  </a:ext>
                </a:extLst>
              </a:tr>
              <a:tr h="172486">
                <a:tc>
                  <a:txBody>
                    <a:bodyPr/>
                    <a:lstStyle/>
                    <a:p>
                      <a:pPr marL="0" marR="0" lvl="0" indent="0">
                        <a:buFont typeface="+mj-lt"/>
                        <a:buNone/>
                      </a:pPr>
                      <a:r>
                        <a:rPr lang="en-US" sz="1800" dirty="0">
                          <a:solidFill>
                            <a:srgbClr val="0070C0"/>
                          </a:solidFill>
                          <a:effectLst/>
                        </a:rPr>
                        <a:t>   Lewis Lake drainage</a:t>
                      </a:r>
                      <a:endParaRPr lang="en-US" sz="2800" dirty="0">
                        <a:solidFill>
                          <a:srgbClr val="0070C0"/>
                        </a:solidFill>
                        <a:effectLst/>
                        <a:latin typeface="Times New Roman" panose="02020603050405020304" pitchFamily="18" charset="0"/>
                        <a:ea typeface="Aptos" panose="020B0004020202020204" pitchFamily="34" charset="0"/>
                      </a:endParaRPr>
                    </a:p>
                  </a:txBody>
                  <a:tcPr marL="68326" marR="68326" marT="0" marB="0">
                    <a:solidFill>
                      <a:schemeClr val="accent4">
                        <a:lumMod val="20000"/>
                        <a:lumOff val="80000"/>
                      </a:schemeClr>
                    </a:solidFill>
                  </a:tcPr>
                </a:tc>
                <a:extLst>
                  <a:ext uri="{0D108BD9-81ED-4DB2-BD59-A6C34878D82A}">
                    <a16:rowId xmlns:a16="http://schemas.microsoft.com/office/drawing/2014/main" val="3609799265"/>
                  </a:ext>
                </a:extLst>
              </a:tr>
              <a:tr h="172486">
                <a:tc>
                  <a:txBody>
                    <a:bodyPr/>
                    <a:lstStyle/>
                    <a:p>
                      <a:pPr marL="0" marR="0" lvl="0" indent="0">
                        <a:buFont typeface="+mj-lt"/>
                        <a:buNone/>
                      </a:pPr>
                      <a:r>
                        <a:rPr lang="en-US" sz="1800" dirty="0">
                          <a:solidFill>
                            <a:srgbClr val="0070C0"/>
                          </a:solidFill>
                          <a:effectLst/>
                        </a:rPr>
                        <a:t>   Ingleside Park </a:t>
                      </a:r>
                      <a:endParaRPr lang="en-US" sz="2800" b="1" dirty="0">
                        <a:solidFill>
                          <a:srgbClr val="0070C0"/>
                        </a:solidFill>
                        <a:effectLst/>
                        <a:latin typeface="Times New Roman" panose="02020603050405020304" pitchFamily="18" charset="0"/>
                        <a:ea typeface="Aptos" panose="020B0004020202020204" pitchFamily="34" charset="0"/>
                      </a:endParaRPr>
                    </a:p>
                  </a:txBody>
                  <a:tcPr marL="68326" marR="68326" marT="0" marB="0">
                    <a:solidFill>
                      <a:schemeClr val="accent4">
                        <a:lumMod val="20000"/>
                        <a:lumOff val="80000"/>
                      </a:schemeClr>
                    </a:solidFill>
                  </a:tcPr>
                </a:tc>
                <a:extLst>
                  <a:ext uri="{0D108BD9-81ED-4DB2-BD59-A6C34878D82A}">
                    <a16:rowId xmlns:a16="http://schemas.microsoft.com/office/drawing/2014/main" val="2270202612"/>
                  </a:ext>
                </a:extLst>
              </a:tr>
              <a:tr h="227558">
                <a:tc>
                  <a:txBody>
                    <a:bodyPr/>
                    <a:lstStyle/>
                    <a:p>
                      <a:pPr marL="0" marR="0" lvl="0" indent="0">
                        <a:buFont typeface="+mj-lt"/>
                        <a:buNone/>
                      </a:pPr>
                      <a:r>
                        <a:rPr lang="en-US" sz="1800" dirty="0">
                          <a:solidFill>
                            <a:srgbClr val="0070C0"/>
                          </a:solidFill>
                          <a:effectLst/>
                        </a:rPr>
                        <a:t>   Lower Nahant Avenue</a:t>
                      </a:r>
                      <a:endParaRPr lang="en-US" sz="2800" b="1" dirty="0">
                        <a:solidFill>
                          <a:srgbClr val="0070C0"/>
                        </a:solidFill>
                        <a:effectLst/>
                        <a:latin typeface="Times New Roman" panose="02020603050405020304" pitchFamily="18" charset="0"/>
                        <a:ea typeface="Aptos" panose="020B0004020202020204" pitchFamily="34" charset="0"/>
                      </a:endParaRPr>
                    </a:p>
                  </a:txBody>
                  <a:tcPr marL="68326" marR="68326" marT="0" marB="0">
                    <a:solidFill>
                      <a:schemeClr val="accent4">
                        <a:lumMod val="20000"/>
                        <a:lumOff val="80000"/>
                      </a:schemeClr>
                    </a:solidFill>
                  </a:tcPr>
                </a:tc>
                <a:extLst>
                  <a:ext uri="{0D108BD9-81ED-4DB2-BD59-A6C34878D82A}">
                    <a16:rowId xmlns:a16="http://schemas.microsoft.com/office/drawing/2014/main" val="1929977685"/>
                  </a:ext>
                </a:extLst>
              </a:tr>
              <a:tr h="343692">
                <a:tc>
                  <a:txBody>
                    <a:bodyPr/>
                    <a:lstStyle/>
                    <a:p>
                      <a:pPr marL="0" marR="0" lvl="0" indent="0">
                        <a:buFont typeface="+mj-lt"/>
                        <a:buNone/>
                      </a:pPr>
                      <a:r>
                        <a:rPr lang="en-US" sz="1800" dirty="0">
                          <a:solidFill>
                            <a:srgbClr val="0070C0"/>
                          </a:solidFill>
                          <a:effectLst/>
                        </a:rPr>
                        <a:t>   Boston Harbor Drainage Outfall Headwalls and Seawalls </a:t>
                      </a:r>
                      <a:endParaRPr lang="en-US" sz="2800" b="1" dirty="0">
                        <a:solidFill>
                          <a:srgbClr val="0070C0"/>
                        </a:solidFill>
                        <a:effectLst/>
                        <a:latin typeface="Times New Roman" panose="02020603050405020304" pitchFamily="18" charset="0"/>
                        <a:ea typeface="Aptos" panose="020B0004020202020204" pitchFamily="34" charset="0"/>
                      </a:endParaRPr>
                    </a:p>
                  </a:txBody>
                  <a:tcPr marL="68326" marR="68326" marT="0" marB="0">
                    <a:solidFill>
                      <a:schemeClr val="accent4">
                        <a:lumMod val="20000"/>
                        <a:lumOff val="80000"/>
                      </a:schemeClr>
                    </a:solidFill>
                  </a:tcPr>
                </a:tc>
                <a:extLst>
                  <a:ext uri="{0D108BD9-81ED-4DB2-BD59-A6C34878D82A}">
                    <a16:rowId xmlns:a16="http://schemas.microsoft.com/office/drawing/2014/main" val="2361091701"/>
                  </a:ext>
                </a:extLst>
              </a:tr>
              <a:tr h="343692">
                <a:tc>
                  <a:txBody>
                    <a:bodyPr/>
                    <a:lstStyle/>
                    <a:p>
                      <a:pPr marL="0" marR="0" lvl="0" indent="0">
                        <a:buFont typeface="+mj-lt"/>
                        <a:buNone/>
                      </a:pPr>
                      <a:r>
                        <a:rPr lang="en-US" sz="1800" dirty="0">
                          <a:solidFill>
                            <a:srgbClr val="0070C0"/>
                          </a:solidFill>
                          <a:effectLst/>
                        </a:rPr>
                        <a:t>   Consider submitting a Community Rating System (CRS) application</a:t>
                      </a:r>
                      <a:endParaRPr lang="en-US" sz="2800" b="1" dirty="0">
                        <a:solidFill>
                          <a:srgbClr val="0070C0"/>
                        </a:solidFill>
                        <a:effectLst/>
                        <a:latin typeface="Times New Roman" panose="02020603050405020304" pitchFamily="18" charset="0"/>
                        <a:ea typeface="Aptos" panose="020B0004020202020204" pitchFamily="34" charset="0"/>
                      </a:endParaRPr>
                    </a:p>
                  </a:txBody>
                  <a:tcPr marL="68326" marR="68326" marT="0" marB="0">
                    <a:solidFill>
                      <a:schemeClr val="accent4">
                        <a:lumMod val="20000"/>
                        <a:lumOff val="80000"/>
                      </a:schemeClr>
                    </a:solidFill>
                  </a:tcPr>
                </a:tc>
                <a:extLst>
                  <a:ext uri="{0D108BD9-81ED-4DB2-BD59-A6C34878D82A}">
                    <a16:rowId xmlns:a16="http://schemas.microsoft.com/office/drawing/2014/main" val="3457607808"/>
                  </a:ext>
                </a:extLst>
              </a:tr>
              <a:tr h="343692">
                <a:tc>
                  <a:txBody>
                    <a:bodyPr/>
                    <a:lstStyle/>
                    <a:p>
                      <a:pPr marL="211455" marR="0" indent="-171450">
                        <a:buNone/>
                      </a:pPr>
                      <a:r>
                        <a:rPr lang="en-US" sz="1800" dirty="0">
                          <a:solidFill>
                            <a:srgbClr val="0070C0"/>
                          </a:solidFill>
                          <a:effectLst/>
                        </a:rPr>
                        <a:t>   Acquire/pre-serve vacant flood prone lands as they become available.</a:t>
                      </a:r>
                      <a:endParaRPr lang="en-US" sz="2800" b="1" dirty="0">
                        <a:solidFill>
                          <a:srgbClr val="0070C0"/>
                        </a:solidFill>
                        <a:effectLst/>
                        <a:latin typeface="Times New Roman" panose="02020603050405020304" pitchFamily="18" charset="0"/>
                        <a:ea typeface="Times New Roman" panose="02020603050405020304" pitchFamily="18" charset="0"/>
                      </a:endParaRPr>
                    </a:p>
                  </a:txBody>
                  <a:tcPr marL="68326" marR="68326" marT="0" marB="0">
                    <a:solidFill>
                      <a:schemeClr val="accent4">
                        <a:lumMod val="20000"/>
                        <a:lumOff val="80000"/>
                      </a:schemeClr>
                    </a:solidFill>
                  </a:tcPr>
                </a:tc>
                <a:extLst>
                  <a:ext uri="{0D108BD9-81ED-4DB2-BD59-A6C34878D82A}">
                    <a16:rowId xmlns:a16="http://schemas.microsoft.com/office/drawing/2014/main" val="1618961544"/>
                  </a:ext>
                </a:extLst>
              </a:tr>
              <a:tr h="343692">
                <a:tc>
                  <a:txBody>
                    <a:bodyPr/>
                    <a:lstStyle/>
                    <a:p>
                      <a:pPr marL="0" marR="0">
                        <a:buNone/>
                      </a:pPr>
                      <a:r>
                        <a:rPr lang="en-US" sz="1800" dirty="0">
                          <a:solidFill>
                            <a:srgbClr val="0070C0"/>
                          </a:solidFill>
                          <a:effectLst/>
                        </a:rPr>
                        <a:t>   Upgrade Bayou Street drain line; consider closed pipe system</a:t>
                      </a:r>
                      <a:endParaRPr lang="en-US" sz="2800" b="1" dirty="0">
                        <a:solidFill>
                          <a:srgbClr val="0070C0"/>
                        </a:solidFill>
                        <a:effectLst/>
                        <a:latin typeface="Times New Roman" panose="02020603050405020304" pitchFamily="18" charset="0"/>
                        <a:ea typeface="Times New Roman" panose="02020603050405020304" pitchFamily="18" charset="0"/>
                      </a:endParaRPr>
                    </a:p>
                  </a:txBody>
                  <a:tcPr marL="68326" marR="68326" marT="0" marB="0">
                    <a:solidFill>
                      <a:schemeClr val="accent4">
                        <a:lumMod val="20000"/>
                        <a:lumOff val="80000"/>
                      </a:schemeClr>
                    </a:solidFill>
                  </a:tcPr>
                </a:tc>
                <a:extLst>
                  <a:ext uri="{0D108BD9-81ED-4DB2-BD59-A6C34878D82A}">
                    <a16:rowId xmlns:a16="http://schemas.microsoft.com/office/drawing/2014/main" val="1991382000"/>
                  </a:ext>
                </a:extLst>
              </a:tr>
              <a:tr h="172486">
                <a:tc>
                  <a:txBody>
                    <a:bodyPr/>
                    <a:lstStyle/>
                    <a:p>
                      <a:pPr marL="0" marR="0" algn="ctr">
                        <a:buNone/>
                      </a:pPr>
                      <a:r>
                        <a:rPr lang="en-US" sz="1800" dirty="0">
                          <a:effectLst/>
                        </a:rPr>
                        <a:t>WIND HAZARDS</a:t>
                      </a:r>
                      <a:endParaRPr lang="en-US" sz="2800" b="1" dirty="0">
                        <a:effectLst/>
                        <a:latin typeface="Times New Roman" panose="02020603050405020304" pitchFamily="18" charset="0"/>
                        <a:ea typeface="Times New Roman" panose="02020603050405020304" pitchFamily="18" charset="0"/>
                      </a:endParaRPr>
                    </a:p>
                  </a:txBody>
                  <a:tcPr marL="68326" marR="68326" marT="0" marB="0">
                    <a:solidFill>
                      <a:srgbClr val="0070C0"/>
                    </a:solidFill>
                  </a:tcPr>
                </a:tc>
                <a:extLst>
                  <a:ext uri="{0D108BD9-81ED-4DB2-BD59-A6C34878D82A}">
                    <a16:rowId xmlns:a16="http://schemas.microsoft.com/office/drawing/2014/main" val="853602625"/>
                  </a:ext>
                </a:extLst>
              </a:tr>
              <a:tr h="413192">
                <a:tc>
                  <a:txBody>
                    <a:bodyPr/>
                    <a:lstStyle/>
                    <a:p>
                      <a:pPr marL="0" marR="0">
                        <a:buNone/>
                      </a:pPr>
                      <a:r>
                        <a:rPr lang="en-US" sz="1800" dirty="0">
                          <a:solidFill>
                            <a:srgbClr val="0070C0"/>
                          </a:solidFill>
                          <a:effectLst/>
                        </a:rPr>
                        <a:t>  Work to ensure electrical utilities are properly maintained</a:t>
                      </a:r>
                      <a:endParaRPr lang="en-US" sz="2800" b="1" dirty="0">
                        <a:solidFill>
                          <a:srgbClr val="0070C0"/>
                        </a:solidFill>
                        <a:effectLst/>
                        <a:latin typeface="Times New Roman" panose="02020603050405020304" pitchFamily="18" charset="0"/>
                        <a:ea typeface="Times New Roman" panose="02020603050405020304" pitchFamily="18" charset="0"/>
                      </a:endParaRPr>
                    </a:p>
                  </a:txBody>
                  <a:tcPr marL="68326" marR="68326" marT="0" marB="0">
                    <a:solidFill>
                      <a:schemeClr val="accent4">
                        <a:lumMod val="20000"/>
                        <a:lumOff val="80000"/>
                      </a:schemeClr>
                    </a:solidFill>
                  </a:tcPr>
                </a:tc>
                <a:extLst>
                  <a:ext uri="{0D108BD9-81ED-4DB2-BD59-A6C34878D82A}">
                    <a16:rowId xmlns:a16="http://schemas.microsoft.com/office/drawing/2014/main" val="3693963039"/>
                  </a:ext>
                </a:extLst>
              </a:tr>
              <a:tr h="172486">
                <a:tc>
                  <a:txBody>
                    <a:bodyPr/>
                    <a:lstStyle/>
                    <a:p>
                      <a:pPr marL="0" marR="0" algn="ctr">
                        <a:buNone/>
                      </a:pPr>
                      <a:r>
                        <a:rPr lang="en-US" sz="1800" dirty="0">
                          <a:effectLst/>
                        </a:rPr>
                        <a:t>WILDFIRE HAZARDS</a:t>
                      </a:r>
                      <a:endParaRPr lang="en-US" sz="2800" b="1" dirty="0">
                        <a:effectLst/>
                        <a:latin typeface="Times New Roman" panose="02020603050405020304" pitchFamily="18" charset="0"/>
                        <a:ea typeface="Times New Roman" panose="02020603050405020304" pitchFamily="18" charset="0"/>
                      </a:endParaRPr>
                    </a:p>
                  </a:txBody>
                  <a:tcPr marL="68326" marR="68326" marT="0" marB="0">
                    <a:solidFill>
                      <a:srgbClr val="0070C0"/>
                    </a:solidFill>
                  </a:tcPr>
                </a:tc>
                <a:extLst>
                  <a:ext uri="{0D108BD9-81ED-4DB2-BD59-A6C34878D82A}">
                    <a16:rowId xmlns:a16="http://schemas.microsoft.com/office/drawing/2014/main" val="2516337549"/>
                  </a:ext>
                </a:extLst>
              </a:tr>
              <a:tr h="226012">
                <a:tc>
                  <a:txBody>
                    <a:bodyPr/>
                    <a:lstStyle/>
                    <a:p>
                      <a:pPr marL="0" marR="0">
                        <a:buNone/>
                      </a:pPr>
                      <a:r>
                        <a:rPr lang="en-US" sz="1800" dirty="0">
                          <a:effectLst/>
                        </a:rPr>
                        <a:t>   </a:t>
                      </a:r>
                      <a:r>
                        <a:rPr lang="en-US" sz="1800" dirty="0">
                          <a:solidFill>
                            <a:srgbClr val="0070C0"/>
                          </a:solidFill>
                          <a:effectLst/>
                        </a:rPr>
                        <a:t>Develop and maintain a wildfire database</a:t>
                      </a:r>
                      <a:endParaRPr lang="en-US" sz="2800" b="1" dirty="0">
                        <a:solidFill>
                          <a:srgbClr val="0070C0"/>
                        </a:solidFill>
                        <a:effectLst/>
                        <a:latin typeface="Times New Roman" panose="02020603050405020304" pitchFamily="18" charset="0"/>
                        <a:ea typeface="Times New Roman" panose="02020603050405020304" pitchFamily="18" charset="0"/>
                      </a:endParaRPr>
                    </a:p>
                  </a:txBody>
                  <a:tcPr marL="68326" marR="68326" marT="0" marB="0">
                    <a:solidFill>
                      <a:schemeClr val="accent4">
                        <a:lumMod val="20000"/>
                        <a:lumOff val="80000"/>
                      </a:schemeClr>
                    </a:solidFill>
                  </a:tcPr>
                </a:tc>
                <a:extLst>
                  <a:ext uri="{0D108BD9-81ED-4DB2-BD59-A6C34878D82A}">
                    <a16:rowId xmlns:a16="http://schemas.microsoft.com/office/drawing/2014/main" val="3773813858"/>
                  </a:ext>
                </a:extLst>
              </a:tr>
              <a:tr h="172486">
                <a:tc>
                  <a:txBody>
                    <a:bodyPr/>
                    <a:lstStyle/>
                    <a:p>
                      <a:pPr marL="0" marR="0" algn="ctr">
                        <a:buNone/>
                      </a:pPr>
                      <a:r>
                        <a:rPr lang="en-US" sz="1800" dirty="0">
                          <a:effectLst/>
                        </a:rPr>
                        <a:t>DROUGHT HAZARDS</a:t>
                      </a:r>
                      <a:endParaRPr lang="en-US" sz="2800" b="1" dirty="0">
                        <a:effectLst/>
                        <a:latin typeface="Times New Roman" panose="02020603050405020304" pitchFamily="18" charset="0"/>
                        <a:ea typeface="Times New Roman" panose="02020603050405020304" pitchFamily="18" charset="0"/>
                      </a:endParaRPr>
                    </a:p>
                  </a:txBody>
                  <a:tcPr marL="68326" marR="68326" marT="0" marB="0">
                    <a:solidFill>
                      <a:srgbClr val="0070C0"/>
                    </a:solidFill>
                  </a:tcPr>
                </a:tc>
                <a:extLst>
                  <a:ext uri="{0D108BD9-81ED-4DB2-BD59-A6C34878D82A}">
                    <a16:rowId xmlns:a16="http://schemas.microsoft.com/office/drawing/2014/main" val="2762786933"/>
                  </a:ext>
                </a:extLst>
              </a:tr>
              <a:tr h="343692">
                <a:tc>
                  <a:txBody>
                    <a:bodyPr/>
                    <a:lstStyle/>
                    <a:p>
                      <a:pPr marL="0" marR="0">
                        <a:buNone/>
                      </a:pPr>
                      <a:r>
                        <a:rPr lang="en-US" sz="1800" dirty="0">
                          <a:solidFill>
                            <a:srgbClr val="0070C0"/>
                          </a:solidFill>
                          <a:effectLst/>
                        </a:rPr>
                        <a:t>   Incorporate drought tolerant species into land use regulations</a:t>
                      </a:r>
                      <a:endParaRPr lang="en-US" sz="2800" b="1" dirty="0">
                        <a:solidFill>
                          <a:srgbClr val="0070C0"/>
                        </a:solidFill>
                        <a:effectLst/>
                        <a:latin typeface="Times New Roman" panose="02020603050405020304" pitchFamily="18" charset="0"/>
                        <a:ea typeface="Times New Roman" panose="02020603050405020304" pitchFamily="18" charset="0"/>
                      </a:endParaRPr>
                    </a:p>
                  </a:txBody>
                  <a:tcPr marL="68326" marR="68326" marT="0" marB="0">
                    <a:solidFill>
                      <a:schemeClr val="accent4">
                        <a:lumMod val="20000"/>
                        <a:lumOff val="80000"/>
                      </a:schemeClr>
                    </a:solidFill>
                  </a:tcPr>
                </a:tc>
                <a:extLst>
                  <a:ext uri="{0D108BD9-81ED-4DB2-BD59-A6C34878D82A}">
                    <a16:rowId xmlns:a16="http://schemas.microsoft.com/office/drawing/2014/main" val="4065417867"/>
                  </a:ext>
                </a:extLst>
              </a:tr>
              <a:tr h="343692">
                <a:tc>
                  <a:txBody>
                    <a:bodyPr/>
                    <a:lstStyle/>
                    <a:p>
                      <a:pPr marL="0" marR="0">
                        <a:buNone/>
                      </a:pPr>
                      <a:r>
                        <a:rPr lang="en-US" sz="1800" dirty="0">
                          <a:solidFill>
                            <a:srgbClr val="0070C0"/>
                          </a:solidFill>
                          <a:effectLst/>
                        </a:rPr>
                        <a:t>   Require permeable surfaces to promote infiltration and reduce runoff</a:t>
                      </a:r>
                      <a:endParaRPr lang="en-US" sz="2800" b="1" dirty="0">
                        <a:solidFill>
                          <a:srgbClr val="0070C0"/>
                        </a:solidFill>
                        <a:effectLst/>
                        <a:latin typeface="Times New Roman" panose="02020603050405020304" pitchFamily="18" charset="0"/>
                        <a:ea typeface="Times New Roman" panose="02020603050405020304" pitchFamily="18" charset="0"/>
                      </a:endParaRPr>
                    </a:p>
                  </a:txBody>
                  <a:tcPr marL="68326" marR="68326" marT="0" marB="0">
                    <a:solidFill>
                      <a:schemeClr val="accent4">
                        <a:lumMod val="20000"/>
                        <a:lumOff val="80000"/>
                      </a:schemeClr>
                    </a:solidFill>
                  </a:tcPr>
                </a:tc>
                <a:extLst>
                  <a:ext uri="{0D108BD9-81ED-4DB2-BD59-A6C34878D82A}">
                    <a16:rowId xmlns:a16="http://schemas.microsoft.com/office/drawing/2014/main" val="3296195811"/>
                  </a:ext>
                </a:extLst>
              </a:tr>
              <a:tr h="172486">
                <a:tc>
                  <a:txBody>
                    <a:bodyPr/>
                    <a:lstStyle/>
                    <a:p>
                      <a:pPr marL="0" marR="0" algn="ctr">
                        <a:buNone/>
                      </a:pPr>
                      <a:r>
                        <a:rPr lang="en-US" sz="1800" dirty="0">
                          <a:effectLst/>
                        </a:rPr>
                        <a:t>MULTI HAZARDS</a:t>
                      </a:r>
                      <a:endParaRPr lang="en-US" sz="2800" b="1" dirty="0">
                        <a:effectLst/>
                        <a:latin typeface="Times New Roman" panose="02020603050405020304" pitchFamily="18" charset="0"/>
                        <a:ea typeface="Times New Roman" panose="02020603050405020304" pitchFamily="18" charset="0"/>
                      </a:endParaRPr>
                    </a:p>
                  </a:txBody>
                  <a:tcPr marL="68326" marR="68326" marT="0" marB="0">
                    <a:solidFill>
                      <a:srgbClr val="0070C0"/>
                    </a:solidFill>
                  </a:tcPr>
                </a:tc>
                <a:extLst>
                  <a:ext uri="{0D108BD9-81ED-4DB2-BD59-A6C34878D82A}">
                    <a16:rowId xmlns:a16="http://schemas.microsoft.com/office/drawing/2014/main" val="1792292554"/>
                  </a:ext>
                </a:extLst>
              </a:tr>
              <a:tr h="343692">
                <a:tc>
                  <a:txBody>
                    <a:bodyPr/>
                    <a:lstStyle/>
                    <a:p>
                      <a:pPr marL="0" marR="0">
                        <a:buNone/>
                      </a:pPr>
                      <a:r>
                        <a:rPr lang="en-US" sz="1800" dirty="0">
                          <a:effectLst/>
                        </a:rPr>
                        <a:t>   </a:t>
                      </a:r>
                      <a:r>
                        <a:rPr lang="en-US" sz="1800" dirty="0">
                          <a:solidFill>
                            <a:srgbClr val="0070C0"/>
                          </a:solidFill>
                          <a:effectLst/>
                        </a:rPr>
                        <a:t>Upgrade emergency generators: Town Hall/EOC</a:t>
                      </a:r>
                      <a:endParaRPr lang="en-US" sz="2800" b="1" dirty="0">
                        <a:solidFill>
                          <a:srgbClr val="0070C0"/>
                        </a:solidFill>
                        <a:effectLst/>
                        <a:latin typeface="Times New Roman" panose="02020603050405020304" pitchFamily="18" charset="0"/>
                        <a:ea typeface="Times New Roman" panose="02020603050405020304" pitchFamily="18" charset="0"/>
                      </a:endParaRPr>
                    </a:p>
                  </a:txBody>
                  <a:tcPr marL="68326" marR="68326" marT="0" marB="0">
                    <a:solidFill>
                      <a:schemeClr val="accent4">
                        <a:lumMod val="20000"/>
                        <a:lumOff val="80000"/>
                      </a:schemeClr>
                    </a:solidFill>
                  </a:tcPr>
                </a:tc>
                <a:extLst>
                  <a:ext uri="{0D108BD9-81ED-4DB2-BD59-A6C34878D82A}">
                    <a16:rowId xmlns:a16="http://schemas.microsoft.com/office/drawing/2014/main" val="4069709261"/>
                  </a:ext>
                </a:extLst>
              </a:tr>
            </a:tbl>
          </a:graphicData>
        </a:graphic>
      </p:graphicFrame>
    </p:spTree>
    <p:extLst>
      <p:ext uri="{BB962C8B-B14F-4D97-AF65-F5344CB8AC3E}">
        <p14:creationId xmlns:p14="http://schemas.microsoft.com/office/powerpoint/2010/main" val="24969333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A12C80E-054B-9C70-1C0A-D37C53B50FBD}"/>
              </a:ext>
            </a:extLst>
          </p:cNvPr>
          <p:cNvSpPr/>
          <p:nvPr/>
        </p:nvSpPr>
        <p:spPr>
          <a:xfrm>
            <a:off x="0" y="0"/>
            <a:ext cx="12274061" cy="6893169"/>
          </a:xfrm>
          <a:prstGeom prst="rect">
            <a:avLst/>
          </a:prstGeom>
          <a:solidFill>
            <a:srgbClr val="004A91">
              <a:alpha val="8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469900" y="491214"/>
            <a:ext cx="11125200" cy="409237"/>
          </a:xfrm>
        </p:spPr>
        <p:txBody>
          <a:bodyPr>
            <a:noAutofit/>
          </a:bodyPr>
          <a:lstStyle/>
          <a:p>
            <a:r>
              <a:rPr lang="en-US" sz="3600" b="1" dirty="0">
                <a:solidFill>
                  <a:srgbClr val="78BE20"/>
                </a:solidFill>
                <a:ea typeface="Open Sans"/>
                <a:cs typeface="Open Sans"/>
              </a:rPr>
              <a:t>Next Steps for Developing the Plan</a:t>
            </a:r>
            <a:endParaRPr lang="en-US" sz="5400" dirty="0">
              <a:solidFill>
                <a:srgbClr val="78BE20"/>
              </a:solidFill>
            </a:endParaRPr>
          </a:p>
        </p:txBody>
      </p:sp>
      <p:cxnSp>
        <p:nvCxnSpPr>
          <p:cNvPr id="11" name="Straight Connector 10"/>
          <p:cNvCxnSpPr/>
          <p:nvPr/>
        </p:nvCxnSpPr>
        <p:spPr>
          <a:xfrm>
            <a:off x="571500" y="963951"/>
            <a:ext cx="11023600" cy="0"/>
          </a:xfrm>
          <a:prstGeom prst="line">
            <a:avLst/>
          </a:prstGeom>
          <a:ln w="19050">
            <a:solidFill>
              <a:srgbClr val="C7E2AD"/>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F0D876D0-72DE-4685-24B9-F68E9AD68A85}"/>
              </a:ext>
            </a:extLst>
          </p:cNvPr>
          <p:cNvSpPr/>
          <p:nvPr/>
        </p:nvSpPr>
        <p:spPr>
          <a:xfrm>
            <a:off x="571500" y="1178089"/>
            <a:ext cx="11023600" cy="4093428"/>
          </a:xfrm>
          <a:prstGeom prst="rect">
            <a:avLst/>
          </a:prstGeom>
        </p:spPr>
        <p:txBody>
          <a:bodyPr wrap="square" lIns="91440" tIns="45720" rIns="91440" bIns="45720" anchor="t">
            <a:spAutoFit/>
          </a:bodyPr>
          <a:lstStyle/>
          <a:p>
            <a:pPr marL="342900" indent="-342900" fontAlgn="base">
              <a:lnSpc>
                <a:spcPct val="150000"/>
              </a:lnSpc>
              <a:spcAft>
                <a:spcPts val="1200"/>
              </a:spcAft>
              <a:buAutoNum type="arabicPeriod"/>
            </a:pPr>
            <a:r>
              <a:rPr lang="en-US" sz="2800" b="1" dirty="0">
                <a:solidFill>
                  <a:schemeClr val="accent2">
                    <a:lumMod val="20000"/>
                    <a:lumOff val="80000"/>
                  </a:schemeClr>
                </a:solidFill>
              </a:rPr>
              <a:t> </a:t>
            </a:r>
            <a:r>
              <a:rPr lang="en-US" sz="2800" b="1" u="sng" dirty="0">
                <a:solidFill>
                  <a:schemeClr val="accent2">
                    <a:lumMod val="20000"/>
                    <a:lumOff val="80000"/>
                  </a:schemeClr>
                </a:solidFill>
              </a:rPr>
              <a:t>Prepare the draft Hazard Mitigation Plan</a:t>
            </a:r>
            <a:endParaRPr lang="en-US" sz="2800" dirty="0">
              <a:solidFill>
                <a:schemeClr val="bg1"/>
              </a:solidFill>
            </a:endParaRPr>
          </a:p>
          <a:p>
            <a:pPr fontAlgn="base">
              <a:lnSpc>
                <a:spcPct val="150000"/>
              </a:lnSpc>
              <a:spcAft>
                <a:spcPts val="1200"/>
              </a:spcAft>
            </a:pPr>
            <a:r>
              <a:rPr lang="en-US" sz="2800" b="1" dirty="0">
                <a:solidFill>
                  <a:schemeClr val="accent2">
                    <a:lumMod val="20000"/>
                    <a:lumOff val="80000"/>
                  </a:schemeClr>
                </a:solidFill>
              </a:rPr>
              <a:t>2.  </a:t>
            </a:r>
            <a:r>
              <a:rPr lang="en-US" sz="2800" b="1" u="sng" dirty="0">
                <a:solidFill>
                  <a:schemeClr val="accent2">
                    <a:lumMod val="20000"/>
                    <a:lumOff val="80000"/>
                  </a:schemeClr>
                </a:solidFill>
              </a:rPr>
              <a:t>2nd Public Meeting </a:t>
            </a:r>
            <a:r>
              <a:rPr lang="en-US" sz="2800" dirty="0">
                <a:solidFill>
                  <a:schemeClr val="bg1"/>
                </a:solidFill>
              </a:rPr>
              <a:t>– Present Draft Plan, seek public comments</a:t>
            </a:r>
          </a:p>
          <a:p>
            <a:pPr>
              <a:lnSpc>
                <a:spcPct val="150000"/>
              </a:lnSpc>
              <a:spcAft>
                <a:spcPts val="1200"/>
              </a:spcAft>
            </a:pPr>
            <a:r>
              <a:rPr lang="en-US" sz="2800" b="1" dirty="0">
                <a:solidFill>
                  <a:schemeClr val="accent2">
                    <a:lumMod val="20000"/>
                    <a:lumOff val="80000"/>
                  </a:schemeClr>
                </a:solidFill>
              </a:rPr>
              <a:t>3.  </a:t>
            </a:r>
            <a:r>
              <a:rPr lang="en-US" sz="2800" b="1" u="sng" dirty="0">
                <a:solidFill>
                  <a:schemeClr val="accent2">
                    <a:lumMod val="20000"/>
                    <a:lumOff val="80000"/>
                  </a:schemeClr>
                </a:solidFill>
              </a:rPr>
              <a:t>Finalize Plan </a:t>
            </a:r>
            <a:r>
              <a:rPr lang="en-US" sz="2800" dirty="0">
                <a:solidFill>
                  <a:schemeClr val="bg1"/>
                </a:solidFill>
              </a:rPr>
              <a:t>– submit the Draft Plan to MEMA &amp; FEMA</a:t>
            </a:r>
          </a:p>
          <a:p>
            <a:pPr>
              <a:lnSpc>
                <a:spcPct val="150000"/>
              </a:lnSpc>
              <a:spcAft>
                <a:spcPts val="1200"/>
              </a:spcAft>
            </a:pPr>
            <a:r>
              <a:rPr lang="en-US" sz="2800" b="1" dirty="0">
                <a:solidFill>
                  <a:schemeClr val="accent2">
                    <a:lumMod val="20000"/>
                    <a:lumOff val="80000"/>
                  </a:schemeClr>
                </a:solidFill>
              </a:rPr>
              <a:t>4.  </a:t>
            </a:r>
            <a:r>
              <a:rPr lang="en-US" sz="2800" b="1" u="sng" dirty="0">
                <a:solidFill>
                  <a:schemeClr val="accent2">
                    <a:lumMod val="20000"/>
                    <a:lumOff val="80000"/>
                  </a:schemeClr>
                </a:solidFill>
              </a:rPr>
              <a:t>Town Adoption of Final Plan </a:t>
            </a:r>
            <a:r>
              <a:rPr lang="en-US" sz="2800" dirty="0">
                <a:solidFill>
                  <a:schemeClr val="bg1"/>
                </a:solidFill>
              </a:rPr>
              <a:t>– after FEMA approval of the Plan</a:t>
            </a:r>
          </a:p>
          <a:p>
            <a:pPr algn="ctr">
              <a:spcAft>
                <a:spcPts val="1200"/>
              </a:spcAft>
            </a:pPr>
            <a:endParaRPr lang="en-US" sz="1200" b="1" i="1" dirty="0">
              <a:solidFill>
                <a:schemeClr val="accent1"/>
              </a:solidFill>
            </a:endParaRPr>
          </a:p>
          <a:p>
            <a:pPr lvl="1">
              <a:spcAft>
                <a:spcPts val="1200"/>
              </a:spcAft>
            </a:pPr>
            <a:r>
              <a:rPr lang="en-US" sz="3000" b="1" i="1" dirty="0">
                <a:solidFill>
                  <a:schemeClr val="bg1"/>
                </a:solidFill>
              </a:rPr>
              <a:t>The updated plan will be approved by FEMA for the next 5 years</a:t>
            </a:r>
            <a:endParaRPr lang="en-US" sz="3000" i="1" dirty="0">
              <a:solidFill>
                <a:schemeClr val="bg1"/>
              </a:solidFill>
            </a:endParaRPr>
          </a:p>
        </p:txBody>
      </p:sp>
    </p:spTree>
    <p:extLst>
      <p:ext uri="{BB962C8B-B14F-4D97-AF65-F5344CB8AC3E}">
        <p14:creationId xmlns:p14="http://schemas.microsoft.com/office/powerpoint/2010/main" val="12923947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0F1E87-030A-7612-25E4-45872F0402D1}"/>
              </a:ext>
            </a:extLst>
          </p:cNvPr>
          <p:cNvSpPr/>
          <p:nvPr/>
        </p:nvSpPr>
        <p:spPr>
          <a:xfrm>
            <a:off x="-82061" y="-17585"/>
            <a:ext cx="12274061" cy="6893169"/>
          </a:xfrm>
          <a:prstGeom prst="rect">
            <a:avLst/>
          </a:prstGeom>
          <a:solidFill>
            <a:srgbClr val="004A91">
              <a:alpha val="8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4" name="Title 1"/>
          <p:cNvSpPr>
            <a:spLocks noGrp="1"/>
          </p:cNvSpPr>
          <p:nvPr>
            <p:ph type="title"/>
          </p:nvPr>
        </p:nvSpPr>
        <p:spPr>
          <a:xfrm>
            <a:off x="706510" y="416459"/>
            <a:ext cx="11125200" cy="409237"/>
          </a:xfrm>
        </p:spPr>
        <p:txBody>
          <a:bodyPr>
            <a:noAutofit/>
          </a:bodyPr>
          <a:lstStyle/>
          <a:p>
            <a:r>
              <a:rPr lang="en-US" sz="4000" b="1" dirty="0">
                <a:solidFill>
                  <a:srgbClr val="92D050"/>
                </a:solidFill>
                <a:ea typeface="Open Sans"/>
                <a:cs typeface="Open Sans"/>
              </a:rPr>
              <a:t>Thank You! </a:t>
            </a:r>
          </a:p>
        </p:txBody>
      </p:sp>
      <p:cxnSp>
        <p:nvCxnSpPr>
          <p:cNvPr id="11" name="Straight Connector 10"/>
          <p:cNvCxnSpPr/>
          <p:nvPr/>
        </p:nvCxnSpPr>
        <p:spPr>
          <a:xfrm>
            <a:off x="571500" y="963951"/>
            <a:ext cx="11023600" cy="0"/>
          </a:xfrm>
          <a:prstGeom prst="line">
            <a:avLst/>
          </a:prstGeom>
          <a:ln w="19050">
            <a:solidFill>
              <a:srgbClr val="C7E2AD"/>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D1269051-FD38-4DA7-86A4-804E25EA7662}"/>
              </a:ext>
            </a:extLst>
          </p:cNvPr>
          <p:cNvSpPr/>
          <p:nvPr/>
        </p:nvSpPr>
        <p:spPr>
          <a:xfrm>
            <a:off x="3287486" y="2332397"/>
            <a:ext cx="6286500" cy="3431709"/>
          </a:xfrm>
          <a:prstGeom prst="rect">
            <a:avLst/>
          </a:prstGeom>
        </p:spPr>
        <p:txBody>
          <a:bodyPr wrap="square" lIns="91440" tIns="45720" rIns="91440" bIns="45720" anchor="t">
            <a:spAutoFit/>
          </a:bodyPr>
          <a:lstStyle/>
          <a:p>
            <a:pPr algn="ctr"/>
            <a:br>
              <a:rPr lang="en-US" sz="3200" b="1" dirty="0">
                <a:solidFill>
                  <a:schemeClr val="bg1"/>
                </a:solidFill>
              </a:rPr>
            </a:br>
            <a:endParaRPr lang="en-US" sz="500" b="1" dirty="0">
              <a:solidFill>
                <a:schemeClr val="bg1"/>
              </a:solidFill>
            </a:endParaRPr>
          </a:p>
          <a:p>
            <a:pPr algn="ctr"/>
            <a:r>
              <a:rPr lang="en-US" sz="3600" b="1" dirty="0">
                <a:solidFill>
                  <a:schemeClr val="bg1"/>
                </a:solidFill>
              </a:rPr>
              <a:t>Martin Pillsbury </a:t>
            </a:r>
          </a:p>
          <a:p>
            <a:pPr algn="ctr"/>
            <a:r>
              <a:rPr lang="en-US" sz="3600" b="1" dirty="0">
                <a:solidFill>
                  <a:schemeClr val="bg1"/>
                </a:solidFill>
              </a:rPr>
              <a:t>MAPC Environmental Director</a:t>
            </a:r>
            <a:br>
              <a:rPr lang="en-US" sz="3600" b="1" dirty="0">
                <a:solidFill>
                  <a:schemeClr val="accent2">
                    <a:lumMod val="20000"/>
                    <a:lumOff val="80000"/>
                  </a:schemeClr>
                </a:solidFill>
              </a:rPr>
            </a:br>
            <a:r>
              <a:rPr lang="en-US" sz="2000" b="1" dirty="0">
                <a:solidFill>
                  <a:schemeClr val="accent2">
                    <a:lumMod val="20000"/>
                    <a:lumOff val="80000"/>
                  </a:schemeClr>
                </a:solidFill>
              </a:rPr>
              <a:t> </a:t>
            </a:r>
            <a:endParaRPr lang="en-US" sz="3600" b="1" dirty="0">
              <a:solidFill>
                <a:schemeClr val="accent2">
                  <a:lumMod val="20000"/>
                  <a:lumOff val="80000"/>
                </a:schemeClr>
              </a:solidFill>
            </a:endParaRPr>
          </a:p>
          <a:p>
            <a:pPr algn="ctr"/>
            <a:r>
              <a:rPr lang="en-US" sz="3600" dirty="0">
                <a:solidFill>
                  <a:schemeClr val="accent2">
                    <a:lumMod val="20000"/>
                    <a:lumOff val="80000"/>
                  </a:schemeClr>
                </a:solidFill>
                <a:hlinkClick r:id="rId3">
                  <a:extLst>
                    <a:ext uri="{A12FA001-AC4F-418D-AE19-62706E023703}">
                      <ahyp:hlinkClr xmlns:ahyp="http://schemas.microsoft.com/office/drawing/2018/hyperlinkcolor" val="tx"/>
                    </a:ext>
                  </a:extLst>
                </a:hlinkClick>
              </a:rPr>
              <a:t>WinthropResilience@mapc.org</a:t>
            </a:r>
            <a:endParaRPr lang="en-US" sz="3600" dirty="0">
              <a:solidFill>
                <a:schemeClr val="accent2">
                  <a:lumMod val="20000"/>
                  <a:lumOff val="80000"/>
                </a:schemeClr>
              </a:solidFill>
            </a:endParaRPr>
          </a:p>
          <a:p>
            <a:pPr algn="ctr"/>
            <a:endParaRPr lang="en-US" sz="2800" b="1" dirty="0">
              <a:solidFill>
                <a:srgbClr val="00B0F0"/>
              </a:solidFill>
            </a:endParaRPr>
          </a:p>
          <a:p>
            <a:pPr algn="ctr"/>
            <a:endParaRPr lang="en-US" sz="2400" u="sng" dirty="0">
              <a:solidFill>
                <a:schemeClr val="accent4">
                  <a:lumMod val="20000"/>
                  <a:lumOff val="80000"/>
                </a:schemeClr>
              </a:solidFill>
            </a:endParaRPr>
          </a:p>
        </p:txBody>
      </p:sp>
      <p:sp>
        <p:nvSpPr>
          <p:cNvPr id="7" name="Title 1">
            <a:extLst>
              <a:ext uri="{FF2B5EF4-FFF2-40B4-BE49-F238E27FC236}">
                <a16:creationId xmlns:a16="http://schemas.microsoft.com/office/drawing/2014/main" id="{A8DEE5CD-9CFA-7FD6-1397-DD4FE6F47B36}"/>
              </a:ext>
            </a:extLst>
          </p:cNvPr>
          <p:cNvSpPr txBox="1">
            <a:spLocks/>
          </p:cNvSpPr>
          <p:nvPr/>
        </p:nvSpPr>
        <p:spPr>
          <a:xfrm>
            <a:off x="571500" y="1784904"/>
            <a:ext cx="11125200" cy="4092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solidFill>
                  <a:srgbClr val="00B0F0"/>
                </a:solidFill>
                <a:ea typeface="Open Sans"/>
                <a:cs typeface="Open Sans"/>
              </a:rPr>
              <a:t>Questions and Comments may be sent to:</a:t>
            </a:r>
          </a:p>
        </p:txBody>
      </p:sp>
    </p:spTree>
    <p:extLst>
      <p:ext uri="{BB962C8B-B14F-4D97-AF65-F5344CB8AC3E}">
        <p14:creationId xmlns:p14="http://schemas.microsoft.com/office/powerpoint/2010/main" val="26001183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A35CE20-89E2-AB99-4A38-87A630EF9220}"/>
              </a:ext>
            </a:extLst>
          </p:cNvPr>
          <p:cNvSpPr/>
          <p:nvPr/>
        </p:nvSpPr>
        <p:spPr>
          <a:xfrm>
            <a:off x="-44316" y="-35169"/>
            <a:ext cx="12274061" cy="6893169"/>
          </a:xfrm>
          <a:prstGeom prst="rect">
            <a:avLst/>
          </a:prstGeom>
          <a:solidFill>
            <a:srgbClr val="004A91">
              <a:alpha val="8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lvl="2"/>
            <a:endParaRPr lang="en-US" dirty="0"/>
          </a:p>
          <a:p>
            <a:pPr lvl="2"/>
            <a:endParaRPr lang="en-US" dirty="0"/>
          </a:p>
          <a:p>
            <a:pPr lvl="2"/>
            <a:r>
              <a:rPr lang="en-US" dirty="0"/>
              <a:t>	</a:t>
            </a:r>
          </a:p>
          <a:p>
            <a:pPr lvl="2"/>
            <a:endParaRPr lang="en-US" dirty="0"/>
          </a:p>
          <a:p>
            <a:pPr lvl="2"/>
            <a:endParaRPr lang="en-US" dirty="0"/>
          </a:p>
          <a:p>
            <a:pPr lvl="2"/>
            <a:endParaRPr lang="en-US" dirty="0"/>
          </a:p>
          <a:p>
            <a:pPr lvl="2"/>
            <a:endParaRPr lang="en-US" dirty="0"/>
          </a:p>
          <a:p>
            <a:pPr lvl="2"/>
            <a:endParaRPr lang="en-US" dirty="0"/>
          </a:p>
          <a:p>
            <a:pPr lvl="2"/>
            <a:endParaRPr lang="en-US" dirty="0"/>
          </a:p>
          <a:p>
            <a:pPr lvl="2"/>
            <a:r>
              <a:rPr lang="en-US" dirty="0"/>
              <a:t>		</a:t>
            </a:r>
          </a:p>
          <a:p>
            <a:pPr lvl="2"/>
            <a:endParaRPr lang="en-US" dirty="0"/>
          </a:p>
          <a:p>
            <a:pPr lvl="2"/>
            <a:r>
              <a:rPr lang="en-US" dirty="0"/>
              <a:t>		</a:t>
            </a:r>
          </a:p>
        </p:txBody>
      </p:sp>
      <p:sp>
        <p:nvSpPr>
          <p:cNvPr id="17" name="Rectangle 16">
            <a:extLst>
              <a:ext uri="{FF2B5EF4-FFF2-40B4-BE49-F238E27FC236}">
                <a16:creationId xmlns:a16="http://schemas.microsoft.com/office/drawing/2014/main" id="{D1269051-FD38-4DA7-86A4-804E25EA7662}"/>
              </a:ext>
            </a:extLst>
          </p:cNvPr>
          <p:cNvSpPr/>
          <p:nvPr/>
        </p:nvSpPr>
        <p:spPr>
          <a:xfrm>
            <a:off x="0" y="569147"/>
            <a:ext cx="12185430" cy="830997"/>
          </a:xfrm>
          <a:prstGeom prst="rect">
            <a:avLst/>
          </a:prstGeom>
        </p:spPr>
        <p:txBody>
          <a:bodyPr wrap="square" lIns="91440" tIns="45720" rIns="91440" bIns="45720" anchor="t">
            <a:spAutoFit/>
          </a:bodyPr>
          <a:lstStyle/>
          <a:p>
            <a:pPr algn="ctr">
              <a:spcAft>
                <a:spcPts val="1200"/>
              </a:spcAft>
            </a:pPr>
            <a:r>
              <a:rPr lang="en-US" sz="4800" b="1" dirty="0">
                <a:solidFill>
                  <a:schemeClr val="accent2">
                    <a:lumMod val="20000"/>
                    <a:lumOff val="80000"/>
                  </a:schemeClr>
                </a:solidFill>
                <a:ea typeface="Open Sans"/>
                <a:cs typeface="Open Sans"/>
              </a:rPr>
              <a:t>Background: Hazard Mitigation</a:t>
            </a:r>
            <a:endParaRPr lang="en-US" dirty="0">
              <a:solidFill>
                <a:schemeClr val="accent2">
                  <a:lumMod val="20000"/>
                  <a:lumOff val="80000"/>
                </a:schemeClr>
              </a:solidFill>
            </a:endParaRPr>
          </a:p>
        </p:txBody>
      </p:sp>
      <p:cxnSp>
        <p:nvCxnSpPr>
          <p:cNvPr id="5" name="Straight Connector 4">
            <a:extLst>
              <a:ext uri="{FF2B5EF4-FFF2-40B4-BE49-F238E27FC236}">
                <a16:creationId xmlns:a16="http://schemas.microsoft.com/office/drawing/2014/main" id="{D4A65DC1-9DEA-F95C-B2C7-B1A06C817EBA}"/>
              </a:ext>
            </a:extLst>
          </p:cNvPr>
          <p:cNvCxnSpPr/>
          <p:nvPr/>
        </p:nvCxnSpPr>
        <p:spPr>
          <a:xfrm>
            <a:off x="584200" y="569147"/>
            <a:ext cx="11023600" cy="0"/>
          </a:xfrm>
          <a:prstGeom prst="line">
            <a:avLst/>
          </a:prstGeom>
          <a:ln w="19050">
            <a:solidFill>
              <a:srgbClr val="C7E2AD"/>
            </a:solidFill>
          </a:ln>
        </p:spPr>
        <p:style>
          <a:lnRef idx="1">
            <a:schemeClr val="accent1"/>
          </a:lnRef>
          <a:fillRef idx="0">
            <a:schemeClr val="accent1"/>
          </a:fillRef>
          <a:effectRef idx="0">
            <a:schemeClr val="accent1"/>
          </a:effectRef>
          <a:fontRef idx="minor">
            <a:schemeClr val="tx1"/>
          </a:fontRef>
        </p:style>
      </p:cxnSp>
      <p:sp>
        <p:nvSpPr>
          <p:cNvPr id="8" name="AutoShape 3">
            <a:extLst>
              <a:ext uri="{FF2B5EF4-FFF2-40B4-BE49-F238E27FC236}">
                <a16:creationId xmlns:a16="http://schemas.microsoft.com/office/drawing/2014/main" id="{B092593D-5866-CB69-56AE-1CFD79F2B10A}"/>
              </a:ext>
            </a:extLst>
          </p:cNvPr>
          <p:cNvSpPr>
            <a:spLocks noChangeAspect="1" noChangeArrowheads="1" noTextEdit="1"/>
          </p:cNvSpPr>
          <p:nvPr/>
        </p:nvSpPr>
        <p:spPr bwMode="auto">
          <a:xfrm>
            <a:off x="1019278" y="1682835"/>
            <a:ext cx="10893907" cy="4545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4" name="Picture 3" descr="A long shot of a beach&#10;&#10;AI-generated content may be incorrect.">
            <a:extLst>
              <a:ext uri="{FF2B5EF4-FFF2-40B4-BE49-F238E27FC236}">
                <a16:creationId xmlns:a16="http://schemas.microsoft.com/office/drawing/2014/main" id="{633FBF16-0E2E-9305-5736-44D4094570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6821" y="1551698"/>
            <a:ext cx="7211785" cy="4807857"/>
          </a:xfrm>
          <a:prstGeom prst="rect">
            <a:avLst/>
          </a:prstGeom>
        </p:spPr>
      </p:pic>
    </p:spTree>
    <p:extLst>
      <p:ext uri="{BB962C8B-B14F-4D97-AF65-F5344CB8AC3E}">
        <p14:creationId xmlns:p14="http://schemas.microsoft.com/office/powerpoint/2010/main" val="1835285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915BF4D-C687-079B-05FC-B39ACBE21666}"/>
              </a:ext>
            </a:extLst>
          </p:cNvPr>
          <p:cNvPicPr>
            <a:picLocks noChangeAspect="1"/>
          </p:cNvPicPr>
          <p:nvPr/>
        </p:nvPicPr>
        <p:blipFill>
          <a:blip r:embed="rId3"/>
          <a:stretch>
            <a:fillRect/>
          </a:stretch>
        </p:blipFill>
        <p:spPr>
          <a:xfrm>
            <a:off x="6015972" y="1012695"/>
            <a:ext cx="4608485" cy="5519816"/>
          </a:xfrm>
          <a:prstGeom prst="rect">
            <a:avLst/>
          </a:prstGeom>
        </p:spPr>
      </p:pic>
      <p:sp>
        <p:nvSpPr>
          <p:cNvPr id="4" name="Title 1"/>
          <p:cNvSpPr>
            <a:spLocks noGrp="1"/>
          </p:cNvSpPr>
          <p:nvPr>
            <p:ph type="title"/>
          </p:nvPr>
        </p:nvSpPr>
        <p:spPr>
          <a:xfrm>
            <a:off x="469900" y="491214"/>
            <a:ext cx="11125200" cy="409237"/>
          </a:xfrm>
        </p:spPr>
        <p:txBody>
          <a:bodyPr>
            <a:normAutofit fontScale="90000"/>
          </a:bodyPr>
          <a:lstStyle/>
          <a:p>
            <a:pPr algn="ctr"/>
            <a:r>
              <a:rPr lang="en-US" sz="2800" b="1" dirty="0">
                <a:solidFill>
                  <a:srgbClr val="C00000"/>
                </a:solidFill>
                <a:ea typeface="Open Sans" panose="020B0606030504020204" pitchFamily="34" charset="0"/>
                <a:cs typeface="Open Sans" panose="020B0606030504020204" pitchFamily="34" charset="0"/>
              </a:rPr>
              <a:t>Overview of Hazard Mitigation Planning</a:t>
            </a:r>
          </a:p>
        </p:txBody>
      </p:sp>
      <p:cxnSp>
        <p:nvCxnSpPr>
          <p:cNvPr id="11" name="Straight Connector 10"/>
          <p:cNvCxnSpPr/>
          <p:nvPr/>
        </p:nvCxnSpPr>
        <p:spPr>
          <a:xfrm>
            <a:off x="571500" y="963951"/>
            <a:ext cx="11023600" cy="0"/>
          </a:xfrm>
          <a:prstGeom prst="line">
            <a:avLst/>
          </a:prstGeom>
          <a:ln w="19050">
            <a:solidFill>
              <a:srgbClr val="C7E2AD"/>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D38E515D-154C-E4D4-1AEC-935799A05221}"/>
              </a:ext>
            </a:extLst>
          </p:cNvPr>
          <p:cNvGrpSpPr/>
          <p:nvPr/>
        </p:nvGrpSpPr>
        <p:grpSpPr>
          <a:xfrm>
            <a:off x="1063836" y="1036075"/>
            <a:ext cx="4529319" cy="5496438"/>
            <a:chOff x="900363" y="1249161"/>
            <a:chExt cx="4529319" cy="5566011"/>
          </a:xfrm>
        </p:grpSpPr>
        <p:sp>
          <p:nvSpPr>
            <p:cNvPr id="2" name="Rectangle 1">
              <a:extLst>
                <a:ext uri="{FF2B5EF4-FFF2-40B4-BE49-F238E27FC236}">
                  <a16:creationId xmlns:a16="http://schemas.microsoft.com/office/drawing/2014/main" id="{EDCC98E9-F4D4-121E-FBD0-9C62E97793FC}"/>
                </a:ext>
              </a:extLst>
            </p:cNvPr>
            <p:cNvSpPr/>
            <p:nvPr/>
          </p:nvSpPr>
          <p:spPr>
            <a:xfrm>
              <a:off x="900363" y="1249161"/>
              <a:ext cx="4529319" cy="55660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1269051-FD38-4DA7-86A4-804E25EA7662}"/>
                </a:ext>
              </a:extLst>
            </p:cNvPr>
            <p:cNvSpPr/>
            <p:nvPr/>
          </p:nvSpPr>
          <p:spPr>
            <a:xfrm>
              <a:off x="1062414" y="1311912"/>
              <a:ext cx="4205216" cy="5080259"/>
            </a:xfrm>
            <a:prstGeom prst="rect">
              <a:avLst/>
            </a:prstGeom>
          </p:spPr>
          <p:txBody>
            <a:bodyPr wrap="square" lIns="91440" tIns="45720" rIns="91440" bIns="45720" anchor="t">
              <a:spAutoFit/>
            </a:bodyPr>
            <a:lstStyle/>
            <a:p>
              <a:pPr algn="ctr">
                <a:spcAft>
                  <a:spcPts val="1200"/>
                </a:spcAft>
              </a:pPr>
              <a:r>
                <a:rPr lang="en-US" sz="3200" b="1" i="1" dirty="0">
                  <a:solidFill>
                    <a:schemeClr val="accent1">
                      <a:lumMod val="60000"/>
                      <a:lumOff val="40000"/>
                    </a:schemeClr>
                  </a:solidFill>
                  <a:ea typeface="Open Sans"/>
                  <a:cs typeface="Open Sans"/>
                </a:rPr>
                <a:t>Why is Winthrop</a:t>
              </a:r>
              <a:br>
                <a:rPr lang="en-US" sz="3200" b="1" i="1" dirty="0">
                  <a:solidFill>
                    <a:schemeClr val="accent1">
                      <a:lumMod val="60000"/>
                      <a:lumOff val="40000"/>
                    </a:schemeClr>
                  </a:solidFill>
                  <a:ea typeface="Open Sans"/>
                  <a:cs typeface="Open Sans"/>
                </a:rPr>
              </a:br>
              <a:r>
                <a:rPr lang="en-US" sz="3200" b="1" i="1" dirty="0">
                  <a:solidFill>
                    <a:schemeClr val="accent1">
                      <a:lumMod val="60000"/>
                      <a:lumOff val="40000"/>
                    </a:schemeClr>
                  </a:solidFill>
                  <a:ea typeface="Open Sans"/>
                  <a:cs typeface="Open Sans"/>
                </a:rPr>
                <a:t>doing this plan?</a:t>
              </a:r>
              <a:br>
                <a:rPr lang="en-US" sz="2800" b="1" i="1" dirty="0">
                  <a:solidFill>
                    <a:schemeClr val="accent1">
                      <a:lumMod val="60000"/>
                      <a:lumOff val="40000"/>
                    </a:schemeClr>
                  </a:solidFill>
                  <a:ea typeface="Open Sans"/>
                  <a:cs typeface="Open Sans"/>
                </a:rPr>
              </a:br>
              <a:endParaRPr lang="en-US" sz="1200" b="1" i="1" dirty="0">
                <a:solidFill>
                  <a:schemeClr val="accent1">
                    <a:lumMod val="60000"/>
                    <a:lumOff val="40000"/>
                  </a:schemeClr>
                </a:solidFill>
                <a:ea typeface="Open Sans"/>
                <a:cs typeface="Open Sans"/>
              </a:endParaRPr>
            </a:p>
            <a:p>
              <a:pPr marL="342900" indent="-342900">
                <a:spcAft>
                  <a:spcPts val="1200"/>
                </a:spcAft>
                <a:buFont typeface="Arial" panose="020B0604020202020204" pitchFamily="34" charset="0"/>
                <a:buChar char="•"/>
              </a:pPr>
              <a:r>
                <a:rPr lang="en-US" sz="2400" b="1" dirty="0">
                  <a:solidFill>
                    <a:schemeClr val="accent4">
                      <a:lumMod val="20000"/>
                      <a:lumOff val="80000"/>
                    </a:schemeClr>
                  </a:solidFill>
                  <a:ea typeface="Open Sans"/>
                  <a:cs typeface="Open Sans"/>
                </a:rPr>
                <a:t>Disaster Mitigation Act of 2000</a:t>
              </a:r>
              <a:r>
                <a:rPr lang="en-US" sz="2400" dirty="0">
                  <a:solidFill>
                    <a:schemeClr val="accent4">
                      <a:lumMod val="20000"/>
                      <a:lumOff val="80000"/>
                    </a:schemeClr>
                  </a:solidFill>
                  <a:ea typeface="Open Sans"/>
                  <a:cs typeface="Open Sans"/>
                </a:rPr>
                <a:t>: </a:t>
              </a:r>
              <a:r>
                <a:rPr lang="en-US" sz="2400" i="1" dirty="0">
                  <a:solidFill>
                    <a:schemeClr val="bg1"/>
                  </a:solidFill>
                  <a:ea typeface="Open Sans"/>
                  <a:cs typeface="Open Sans"/>
                </a:rPr>
                <a:t>FEMA National </a:t>
              </a:r>
              <a:br>
                <a:rPr lang="en-US" sz="2400" i="1" dirty="0">
                  <a:solidFill>
                    <a:schemeClr val="bg1"/>
                  </a:solidFill>
                  <a:ea typeface="Open Sans"/>
                  <a:cs typeface="Open Sans"/>
                </a:rPr>
              </a:br>
              <a:r>
                <a:rPr lang="en-US" sz="2400" i="1" dirty="0">
                  <a:solidFill>
                    <a:schemeClr val="bg1"/>
                  </a:solidFill>
                  <a:ea typeface="Open Sans"/>
                  <a:cs typeface="Open Sans"/>
                </a:rPr>
                <a:t>Hazard Mitigation Guidelines</a:t>
              </a:r>
            </a:p>
            <a:p>
              <a:pPr marL="342900" indent="-342900">
                <a:spcAft>
                  <a:spcPts val="1200"/>
                </a:spcAft>
                <a:buFont typeface="Arial" panose="020B0604020202020204" pitchFamily="34" charset="0"/>
                <a:buChar char="•"/>
              </a:pPr>
              <a:endParaRPr lang="en-US" sz="100" i="1" dirty="0">
                <a:solidFill>
                  <a:schemeClr val="bg1"/>
                </a:solidFill>
                <a:ea typeface="Open Sans"/>
                <a:cs typeface="Open Sans"/>
              </a:endParaRPr>
            </a:p>
            <a:p>
              <a:pPr marL="342900" indent="-342900">
                <a:spcAft>
                  <a:spcPts val="1200"/>
                </a:spcAft>
                <a:buFont typeface="Arial,Sans-Serif" panose="020B0604020202020204" pitchFamily="34" charset="0"/>
                <a:buChar char="•"/>
              </a:pPr>
              <a:r>
                <a:rPr lang="en-US" sz="2400" b="1" dirty="0">
                  <a:solidFill>
                    <a:schemeClr val="accent4">
                      <a:lumMod val="20000"/>
                      <a:lumOff val="80000"/>
                    </a:schemeClr>
                  </a:solidFill>
                  <a:latin typeface="TW Cen MT"/>
                  <a:ea typeface="Open Sans"/>
                  <a:cs typeface="Open Sans"/>
                </a:rPr>
                <a:t>Periodic Plan Updates:</a:t>
              </a:r>
              <a:br>
                <a:rPr lang="en-US" sz="2400" b="1" dirty="0">
                  <a:solidFill>
                    <a:schemeClr val="accent4">
                      <a:lumMod val="60000"/>
                      <a:lumOff val="40000"/>
                    </a:schemeClr>
                  </a:solidFill>
                  <a:latin typeface="TW Cen MT"/>
                  <a:ea typeface="Open Sans"/>
                  <a:cs typeface="Open Sans"/>
                </a:rPr>
              </a:br>
              <a:r>
                <a:rPr lang="en-US" sz="2400" i="1" dirty="0">
                  <a:solidFill>
                    <a:schemeClr val="bg1"/>
                  </a:solidFill>
                  <a:latin typeface="TW Cen MT"/>
                  <a:ea typeface="Open Sans"/>
                  <a:cs typeface="Open Sans"/>
                </a:rPr>
                <a:t>Updated data and priorities</a:t>
              </a:r>
            </a:p>
            <a:p>
              <a:pPr marL="285750" indent="-285750">
                <a:spcAft>
                  <a:spcPts val="1200"/>
                </a:spcAft>
                <a:buFont typeface="Arial" panose="020B0604020202020204" pitchFamily="34" charset="0"/>
                <a:buChar char="•"/>
              </a:pPr>
              <a:endParaRPr lang="en-US" sz="100" dirty="0">
                <a:solidFill>
                  <a:schemeClr val="bg1"/>
                </a:solidFill>
                <a:latin typeface="TW Cen MT"/>
                <a:ea typeface="Open Sans"/>
                <a:cs typeface="Open Sans"/>
              </a:endParaRPr>
            </a:p>
            <a:p>
              <a:pPr marL="342900" indent="-342900">
                <a:spcAft>
                  <a:spcPts val="1200"/>
                </a:spcAft>
                <a:buFont typeface="Arial,Sans-Serif" panose="020B0604020202020204" pitchFamily="34" charset="0"/>
                <a:buChar char="•"/>
              </a:pPr>
              <a:r>
                <a:rPr lang="en-US" sz="2400" b="1" dirty="0">
                  <a:solidFill>
                    <a:schemeClr val="accent4">
                      <a:lumMod val="20000"/>
                      <a:lumOff val="80000"/>
                    </a:schemeClr>
                  </a:solidFill>
                  <a:latin typeface="TW Cen MT"/>
                  <a:ea typeface="Open Sans"/>
                  <a:cs typeface="Open Sans"/>
                </a:rPr>
                <a:t>FEMA grant eligibility: </a:t>
              </a:r>
              <a:r>
                <a:rPr lang="en-US" sz="2400" i="1" dirty="0">
                  <a:solidFill>
                    <a:schemeClr val="bg1"/>
                  </a:solidFill>
                  <a:latin typeface="TW Cen MT"/>
                  <a:ea typeface="Open Sans"/>
                  <a:cs typeface="Open Sans"/>
                </a:rPr>
                <a:t>Approved Plan required for FEMA Mitigation Grants</a:t>
              </a:r>
              <a:endParaRPr lang="en-US" sz="2400" dirty="0">
                <a:solidFill>
                  <a:schemeClr val="bg1"/>
                </a:solidFill>
                <a:latin typeface="TW Cen MT"/>
                <a:ea typeface="Open Sans"/>
                <a:cs typeface="Open Sans"/>
              </a:endParaRPr>
            </a:p>
          </p:txBody>
        </p:sp>
      </p:grpSp>
      <p:pic>
        <p:nvPicPr>
          <p:cNvPr id="6" name="Picture 5" descr="A logo with a map&#10;&#10;Description automatically generated">
            <a:extLst>
              <a:ext uri="{FF2B5EF4-FFF2-40B4-BE49-F238E27FC236}">
                <a16:creationId xmlns:a16="http://schemas.microsoft.com/office/drawing/2014/main" id="{7270A704-C44A-3497-BF08-2B0AD9B2FC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16745" y="6114800"/>
            <a:ext cx="956709" cy="609109"/>
          </a:xfrm>
          <a:prstGeom prst="rect">
            <a:avLst/>
          </a:prstGeom>
        </p:spPr>
      </p:pic>
      <p:pic>
        <p:nvPicPr>
          <p:cNvPr id="5" name="Picture 4">
            <a:extLst>
              <a:ext uri="{FF2B5EF4-FFF2-40B4-BE49-F238E27FC236}">
                <a16:creationId xmlns:a16="http://schemas.microsoft.com/office/drawing/2014/main" id="{637DB401-194C-52E8-78D9-722E241F927C}"/>
              </a:ext>
            </a:extLst>
          </p:cNvPr>
          <p:cNvPicPr>
            <a:picLocks noChangeAspect="1"/>
          </p:cNvPicPr>
          <p:nvPr/>
        </p:nvPicPr>
        <p:blipFill>
          <a:blip r:embed="rId5"/>
          <a:stretch>
            <a:fillRect/>
          </a:stretch>
        </p:blipFill>
        <p:spPr>
          <a:xfrm>
            <a:off x="6321927" y="1236192"/>
            <a:ext cx="4019501" cy="5044865"/>
          </a:xfrm>
          <a:prstGeom prst="rect">
            <a:avLst/>
          </a:prstGeom>
        </p:spPr>
      </p:pic>
    </p:spTree>
    <p:extLst>
      <p:ext uri="{BB962C8B-B14F-4D97-AF65-F5344CB8AC3E}">
        <p14:creationId xmlns:p14="http://schemas.microsoft.com/office/powerpoint/2010/main" val="1899399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C641547-9E72-FD45-335A-90734EA5F007}"/>
              </a:ext>
            </a:extLst>
          </p:cNvPr>
          <p:cNvSpPr/>
          <p:nvPr/>
        </p:nvSpPr>
        <p:spPr>
          <a:xfrm>
            <a:off x="213012" y="3384407"/>
            <a:ext cx="4717577" cy="3280156"/>
          </a:xfrm>
          <a:prstGeom prst="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a:solidFill>
                <a:srgbClr val="5A8E18"/>
              </a:solidFill>
            </a:endParaRPr>
          </a:p>
        </p:txBody>
      </p:sp>
      <p:sp>
        <p:nvSpPr>
          <p:cNvPr id="4" name="Title 1"/>
          <p:cNvSpPr>
            <a:spLocks noGrp="1"/>
          </p:cNvSpPr>
          <p:nvPr>
            <p:ph type="title"/>
          </p:nvPr>
        </p:nvSpPr>
        <p:spPr>
          <a:xfrm>
            <a:off x="469900" y="460800"/>
            <a:ext cx="11125200" cy="409237"/>
          </a:xfrm>
        </p:spPr>
        <p:txBody>
          <a:bodyPr>
            <a:noAutofit/>
          </a:bodyPr>
          <a:lstStyle/>
          <a:p>
            <a:r>
              <a:rPr lang="en-US" sz="2800" b="1" dirty="0">
                <a:solidFill>
                  <a:srgbClr val="C00000"/>
                </a:solidFill>
                <a:ea typeface="Open Sans" panose="020B0606030504020204" pitchFamily="34" charset="0"/>
                <a:cs typeface="Open Sans" panose="020B0606030504020204" pitchFamily="34" charset="0"/>
              </a:rPr>
              <a:t>Overview of Hazard Mitigation Planning</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46217" y="5882736"/>
            <a:ext cx="1530683" cy="975264"/>
          </a:xfrm>
          <a:prstGeom prst="rect">
            <a:avLst/>
          </a:prstGeom>
        </p:spPr>
      </p:pic>
      <p:cxnSp>
        <p:nvCxnSpPr>
          <p:cNvPr id="11" name="Straight Connector 10"/>
          <p:cNvCxnSpPr/>
          <p:nvPr/>
        </p:nvCxnSpPr>
        <p:spPr>
          <a:xfrm>
            <a:off x="571500" y="963951"/>
            <a:ext cx="11023600" cy="0"/>
          </a:xfrm>
          <a:prstGeom prst="line">
            <a:avLst/>
          </a:prstGeom>
          <a:ln w="19050">
            <a:solidFill>
              <a:srgbClr val="C7E2AD"/>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D1269051-FD38-4DA7-86A4-804E25EA7662}"/>
              </a:ext>
            </a:extLst>
          </p:cNvPr>
          <p:cNvSpPr/>
          <p:nvPr/>
        </p:nvSpPr>
        <p:spPr>
          <a:xfrm>
            <a:off x="469193" y="3747211"/>
            <a:ext cx="4205216" cy="2585323"/>
          </a:xfrm>
          <a:prstGeom prst="rect">
            <a:avLst/>
          </a:prstGeom>
        </p:spPr>
        <p:txBody>
          <a:bodyPr wrap="square" lIns="91440" tIns="45720" rIns="91440" bIns="45720" anchor="t">
            <a:spAutoFit/>
          </a:bodyPr>
          <a:lstStyle/>
          <a:p>
            <a:pPr marL="457200" indent="-457200">
              <a:spcAft>
                <a:spcPts val="1200"/>
              </a:spcAft>
              <a:buAutoNum type="arabicPeriod"/>
            </a:pPr>
            <a:r>
              <a:rPr lang="en-US" sz="2400" b="1" dirty="0">
                <a:solidFill>
                  <a:schemeClr val="accent4">
                    <a:lumMod val="20000"/>
                    <a:lumOff val="80000"/>
                  </a:schemeClr>
                </a:solidFill>
                <a:ea typeface="Open Sans"/>
                <a:cs typeface="Open Sans"/>
              </a:rPr>
              <a:t>What preventative actions are being taken now to reduce risks and damages?</a:t>
            </a:r>
            <a:br>
              <a:rPr lang="en-US" sz="2400" b="1" dirty="0">
                <a:solidFill>
                  <a:schemeClr val="accent4">
                    <a:lumMod val="20000"/>
                    <a:lumOff val="80000"/>
                  </a:schemeClr>
                </a:solidFill>
                <a:ea typeface="Open Sans"/>
                <a:cs typeface="Open Sans"/>
              </a:rPr>
            </a:br>
            <a:endParaRPr lang="en-US" sz="800" b="1" dirty="0">
              <a:solidFill>
                <a:schemeClr val="accent4">
                  <a:lumMod val="20000"/>
                  <a:lumOff val="80000"/>
                </a:schemeClr>
              </a:solidFill>
              <a:ea typeface="Open Sans" panose="020B0606030504020204" pitchFamily="34" charset="0"/>
              <a:cs typeface="Open Sans" panose="020B0606030504020204" pitchFamily="34" charset="0"/>
            </a:endParaRPr>
          </a:p>
          <a:p>
            <a:pPr marL="457200" indent="-457200">
              <a:spcAft>
                <a:spcPts val="1200"/>
              </a:spcAft>
              <a:buAutoNum type="arabicPeriod"/>
            </a:pPr>
            <a:r>
              <a:rPr lang="en-US" sz="2400" b="1" dirty="0">
                <a:solidFill>
                  <a:schemeClr val="accent4">
                    <a:lumMod val="20000"/>
                    <a:lumOff val="80000"/>
                  </a:schemeClr>
                </a:solidFill>
                <a:ea typeface="Open Sans"/>
                <a:cs typeface="Open Sans"/>
              </a:rPr>
              <a:t>What </a:t>
            </a:r>
            <a:r>
              <a:rPr lang="en-US" sz="2400" b="1" i="1" dirty="0">
                <a:solidFill>
                  <a:schemeClr val="accent4">
                    <a:lumMod val="20000"/>
                    <a:lumOff val="80000"/>
                  </a:schemeClr>
                </a:solidFill>
                <a:ea typeface="Open Sans"/>
                <a:cs typeface="Open Sans"/>
              </a:rPr>
              <a:t>additional</a:t>
            </a:r>
            <a:r>
              <a:rPr lang="en-US" sz="2400" b="1" dirty="0">
                <a:solidFill>
                  <a:schemeClr val="accent4">
                    <a:lumMod val="20000"/>
                    <a:lumOff val="80000"/>
                  </a:schemeClr>
                </a:solidFill>
                <a:ea typeface="Open Sans"/>
                <a:cs typeface="Open Sans"/>
              </a:rPr>
              <a:t> actions can be taken in the future to increase resilience?</a:t>
            </a:r>
            <a:endParaRPr lang="en-US" sz="2400" b="1" dirty="0">
              <a:solidFill>
                <a:schemeClr val="accent4">
                  <a:lumMod val="20000"/>
                  <a:lumOff val="80000"/>
                </a:schemeClr>
              </a:solidFill>
              <a:ea typeface="Open Sans" panose="020B0606030504020204" pitchFamily="34" charset="0"/>
              <a:cs typeface="Open Sans" panose="020B0606030504020204" pitchFamily="34" charset="0"/>
            </a:endParaRPr>
          </a:p>
        </p:txBody>
      </p:sp>
      <p:sp>
        <p:nvSpPr>
          <p:cNvPr id="2" name="Rectangle 1">
            <a:extLst>
              <a:ext uri="{FF2B5EF4-FFF2-40B4-BE49-F238E27FC236}">
                <a16:creationId xmlns:a16="http://schemas.microsoft.com/office/drawing/2014/main" id="{EDCC98E9-F4D4-121E-FBD0-9C62E97793FC}"/>
              </a:ext>
            </a:extLst>
          </p:cNvPr>
          <p:cNvSpPr/>
          <p:nvPr/>
        </p:nvSpPr>
        <p:spPr>
          <a:xfrm>
            <a:off x="4930589" y="1119003"/>
            <a:ext cx="7155977" cy="55660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E7C0FB65-10A6-2CE7-E320-EB7A17253044}"/>
              </a:ext>
            </a:extLst>
          </p:cNvPr>
          <p:cNvSpPr/>
          <p:nvPr/>
        </p:nvSpPr>
        <p:spPr>
          <a:xfrm>
            <a:off x="5590775" y="1408889"/>
            <a:ext cx="6004325" cy="553998"/>
          </a:xfrm>
          <a:prstGeom prst="rect">
            <a:avLst/>
          </a:prstGeom>
        </p:spPr>
        <p:txBody>
          <a:bodyPr wrap="square">
            <a:spAutoFit/>
          </a:bodyPr>
          <a:lstStyle/>
          <a:p>
            <a:pPr>
              <a:spcAft>
                <a:spcPts val="1200"/>
              </a:spcAft>
            </a:pPr>
            <a:r>
              <a:rPr lang="en-US" sz="3000" b="1" dirty="0">
                <a:solidFill>
                  <a:schemeClr val="accent4">
                    <a:lumMod val="20000"/>
                    <a:lumOff val="80000"/>
                  </a:schemeClr>
                </a:solidFill>
                <a:ea typeface="Open Sans" panose="020B0606030504020204" pitchFamily="34" charset="0"/>
                <a:cs typeface="Open Sans" panose="020B0606030504020204" pitchFamily="34" charset="0"/>
              </a:rPr>
              <a:t>A plan for Multiple Natural Hazards</a:t>
            </a:r>
          </a:p>
        </p:txBody>
      </p:sp>
      <p:sp>
        <p:nvSpPr>
          <p:cNvPr id="5" name="Rectangle 4">
            <a:extLst>
              <a:ext uri="{FF2B5EF4-FFF2-40B4-BE49-F238E27FC236}">
                <a16:creationId xmlns:a16="http://schemas.microsoft.com/office/drawing/2014/main" id="{264ED1F2-1429-8946-873C-6D6C025D1671}"/>
              </a:ext>
            </a:extLst>
          </p:cNvPr>
          <p:cNvSpPr/>
          <p:nvPr/>
        </p:nvSpPr>
        <p:spPr>
          <a:xfrm>
            <a:off x="6433458" y="2180661"/>
            <a:ext cx="5586484" cy="4216539"/>
          </a:xfrm>
          <a:prstGeom prst="rect">
            <a:avLst/>
          </a:prstGeom>
        </p:spPr>
        <p:txBody>
          <a:bodyPr wrap="square">
            <a:spAutoFit/>
          </a:bodyPr>
          <a:lstStyle/>
          <a:p>
            <a:pPr>
              <a:spcAft>
                <a:spcPts val="2400"/>
              </a:spcAft>
            </a:pPr>
            <a:r>
              <a:rPr lang="en-US" sz="2400" dirty="0">
                <a:solidFill>
                  <a:schemeClr val="bg1"/>
                </a:solidFill>
                <a:ea typeface="Open Sans" panose="020B0606030504020204" pitchFamily="34" charset="0"/>
                <a:cs typeface="Open Sans" panose="020B0606030504020204" pitchFamily="34" charset="0"/>
              </a:rPr>
              <a:t>Flooding (coastal and inland)</a:t>
            </a:r>
          </a:p>
          <a:p>
            <a:pPr>
              <a:spcAft>
                <a:spcPts val="2400"/>
              </a:spcAft>
            </a:pPr>
            <a:r>
              <a:rPr lang="en-US" sz="2400" dirty="0">
                <a:solidFill>
                  <a:schemeClr val="bg1"/>
                </a:solidFill>
                <a:ea typeface="Open Sans" panose="020B0606030504020204" pitchFamily="34" charset="0"/>
                <a:cs typeface="Open Sans" panose="020B0606030504020204" pitchFamily="34" charset="0"/>
              </a:rPr>
              <a:t>Wind events (thunderstorms, hurricanes, tornadoes)</a:t>
            </a:r>
          </a:p>
          <a:p>
            <a:pPr>
              <a:spcAft>
                <a:spcPts val="2400"/>
              </a:spcAft>
            </a:pPr>
            <a:r>
              <a:rPr lang="en-US" sz="2400" dirty="0">
                <a:solidFill>
                  <a:schemeClr val="bg1"/>
                </a:solidFill>
                <a:ea typeface="Open Sans" panose="020B0606030504020204" pitchFamily="34" charset="0"/>
                <a:cs typeface="Open Sans" panose="020B0606030504020204" pitchFamily="34" charset="0"/>
              </a:rPr>
              <a:t>Winter hazards (blizzards, nor’easters) </a:t>
            </a:r>
          </a:p>
          <a:p>
            <a:pPr>
              <a:spcAft>
                <a:spcPts val="2400"/>
              </a:spcAft>
            </a:pPr>
            <a:r>
              <a:rPr lang="en-US" sz="2400" dirty="0">
                <a:solidFill>
                  <a:schemeClr val="bg1"/>
                </a:solidFill>
                <a:ea typeface="Open Sans" panose="020B0606030504020204" pitchFamily="34" charset="0"/>
                <a:cs typeface="Open Sans" panose="020B0606030504020204" pitchFamily="34" charset="0"/>
              </a:rPr>
              <a:t>Geologic hazards (earthquakes, landslides)</a:t>
            </a:r>
          </a:p>
          <a:p>
            <a:pPr>
              <a:spcAft>
                <a:spcPts val="2400"/>
              </a:spcAft>
            </a:pPr>
            <a:r>
              <a:rPr lang="en-US" sz="2400" dirty="0">
                <a:solidFill>
                  <a:schemeClr val="bg1"/>
                </a:solidFill>
                <a:ea typeface="Open Sans" panose="020B0606030504020204" pitchFamily="34" charset="0"/>
                <a:cs typeface="Open Sans" panose="020B0606030504020204" pitchFamily="34" charset="0"/>
              </a:rPr>
              <a:t>Wild Fires </a:t>
            </a:r>
          </a:p>
          <a:p>
            <a:pPr>
              <a:spcAft>
                <a:spcPts val="2400"/>
              </a:spcAft>
            </a:pPr>
            <a:r>
              <a:rPr lang="en-US" sz="2400" dirty="0">
                <a:solidFill>
                  <a:schemeClr val="bg1"/>
                </a:solidFill>
                <a:ea typeface="Open Sans" panose="020B0606030504020204" pitchFamily="34" charset="0"/>
                <a:cs typeface="Open Sans" panose="020B0606030504020204" pitchFamily="34" charset="0"/>
              </a:rPr>
              <a:t>Extreme temperatures and drought</a:t>
            </a:r>
          </a:p>
        </p:txBody>
      </p:sp>
      <p:pic>
        <p:nvPicPr>
          <p:cNvPr id="8" name="Graphic 7" descr="Snowflake with solid fill">
            <a:extLst>
              <a:ext uri="{FF2B5EF4-FFF2-40B4-BE49-F238E27FC236}">
                <a16:creationId xmlns:a16="http://schemas.microsoft.com/office/drawing/2014/main" id="{40B0264F-8215-E8BF-441E-65AA2173E2D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01378" y="3886801"/>
            <a:ext cx="461665" cy="461665"/>
          </a:xfrm>
          <a:prstGeom prst="rect">
            <a:avLst/>
          </a:prstGeom>
        </p:spPr>
      </p:pic>
      <p:pic>
        <p:nvPicPr>
          <p:cNvPr id="10" name="Graphic 9" descr="Fire with solid fill">
            <a:extLst>
              <a:ext uri="{FF2B5EF4-FFF2-40B4-BE49-F238E27FC236}">
                <a16:creationId xmlns:a16="http://schemas.microsoft.com/office/drawing/2014/main" id="{9AD75DA5-55F9-81CE-FA58-B4FE5211E9D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629609" y="5277332"/>
            <a:ext cx="461665" cy="461665"/>
          </a:xfrm>
          <a:prstGeom prst="rect">
            <a:avLst/>
          </a:prstGeom>
        </p:spPr>
      </p:pic>
      <p:pic>
        <p:nvPicPr>
          <p:cNvPr id="13" name="Graphic 12" descr="Warning with solid fill">
            <a:extLst>
              <a:ext uri="{FF2B5EF4-FFF2-40B4-BE49-F238E27FC236}">
                <a16:creationId xmlns:a16="http://schemas.microsoft.com/office/drawing/2014/main" id="{BE72C460-DA75-E936-E56E-5B21F8B6FD1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599850" y="4562820"/>
            <a:ext cx="461665" cy="461665"/>
          </a:xfrm>
          <a:prstGeom prst="rect">
            <a:avLst/>
          </a:prstGeom>
        </p:spPr>
      </p:pic>
      <p:pic>
        <p:nvPicPr>
          <p:cNvPr id="15" name="Graphic 14" descr="Windy with solid fill">
            <a:extLst>
              <a:ext uri="{FF2B5EF4-FFF2-40B4-BE49-F238E27FC236}">
                <a16:creationId xmlns:a16="http://schemas.microsoft.com/office/drawing/2014/main" id="{0279B077-80EB-687C-9B90-FE60BC240EE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588278" y="2897583"/>
            <a:ext cx="461665" cy="461665"/>
          </a:xfrm>
          <a:prstGeom prst="rect">
            <a:avLst/>
          </a:prstGeom>
        </p:spPr>
      </p:pic>
      <p:pic>
        <p:nvPicPr>
          <p:cNvPr id="18" name="Graphic 17" descr="Rain with solid fill">
            <a:extLst>
              <a:ext uri="{FF2B5EF4-FFF2-40B4-BE49-F238E27FC236}">
                <a16:creationId xmlns:a16="http://schemas.microsoft.com/office/drawing/2014/main" id="{971506F9-1422-719A-73D5-384E28D3234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601378" y="2179930"/>
            <a:ext cx="461665" cy="461665"/>
          </a:xfrm>
          <a:prstGeom prst="rect">
            <a:avLst/>
          </a:prstGeom>
        </p:spPr>
      </p:pic>
      <p:pic>
        <p:nvPicPr>
          <p:cNvPr id="20" name="Graphic 19" descr="Thermometer with solid fill">
            <a:extLst>
              <a:ext uri="{FF2B5EF4-FFF2-40B4-BE49-F238E27FC236}">
                <a16:creationId xmlns:a16="http://schemas.microsoft.com/office/drawing/2014/main" id="{C6063238-C2FA-ED36-76BD-767D87A1A42E}"/>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604315" y="5984781"/>
            <a:ext cx="457200" cy="457200"/>
          </a:xfrm>
          <a:prstGeom prst="rect">
            <a:avLst/>
          </a:prstGeom>
        </p:spPr>
      </p:pic>
      <p:sp>
        <p:nvSpPr>
          <p:cNvPr id="12" name="Rectangle 11">
            <a:extLst>
              <a:ext uri="{FF2B5EF4-FFF2-40B4-BE49-F238E27FC236}">
                <a16:creationId xmlns:a16="http://schemas.microsoft.com/office/drawing/2014/main" id="{F09A79D7-2508-D103-C605-2B2BB802E45C}"/>
              </a:ext>
            </a:extLst>
          </p:cNvPr>
          <p:cNvSpPr/>
          <p:nvPr/>
        </p:nvSpPr>
        <p:spPr>
          <a:xfrm>
            <a:off x="213012" y="1098552"/>
            <a:ext cx="4717577" cy="2196150"/>
          </a:xfrm>
          <a:prstGeom prst="rect">
            <a:avLst/>
          </a:prstGeom>
          <a:solidFill>
            <a:srgbClr val="78BE20"/>
          </a:solidFill>
          <a:ln>
            <a:solidFill>
              <a:srgbClr val="78BE2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b="1" i="1" dirty="0">
                <a:solidFill>
                  <a:schemeClr val="accent2"/>
                </a:solidFill>
                <a:latin typeface="Tw Cen MT"/>
              </a:rPr>
              <a:t>Reducing impacts of natural hazards through strategies including projects, programs, and policies.</a:t>
            </a:r>
            <a:endParaRPr lang="en-US" sz="2000" b="1" i="1" dirty="0">
              <a:solidFill>
                <a:schemeClr val="accent2"/>
              </a:solidFill>
            </a:endParaRPr>
          </a:p>
        </p:txBody>
      </p:sp>
      <p:pic>
        <p:nvPicPr>
          <p:cNvPr id="14" name="Picture 13" descr="A logo with a map&#10;&#10;Description automatically generated">
            <a:extLst>
              <a:ext uri="{FF2B5EF4-FFF2-40B4-BE49-F238E27FC236}">
                <a16:creationId xmlns:a16="http://schemas.microsoft.com/office/drawing/2014/main" id="{C27E9B46-C0A4-CC56-BF69-B22BF6EF8619}"/>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b="18641"/>
          <a:stretch/>
        </p:blipFill>
        <p:spPr>
          <a:xfrm>
            <a:off x="11230196" y="6333362"/>
            <a:ext cx="841393" cy="445040"/>
          </a:xfrm>
          <a:prstGeom prst="rect">
            <a:avLst/>
          </a:prstGeom>
        </p:spPr>
      </p:pic>
    </p:spTree>
    <p:extLst>
      <p:ext uri="{BB962C8B-B14F-4D97-AF65-F5344CB8AC3E}">
        <p14:creationId xmlns:p14="http://schemas.microsoft.com/office/powerpoint/2010/main" val="2008084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p:cNvSpPr>
            <a:spLocks noChangeArrowheads="1"/>
          </p:cNvSpPr>
          <p:nvPr/>
        </p:nvSpPr>
        <p:spPr bwMode="auto">
          <a:xfrm flipV="1">
            <a:off x="2195080" y="1302456"/>
            <a:ext cx="2057400" cy="4610260"/>
          </a:xfrm>
          <a:prstGeom prst="curvedRightArrow">
            <a:avLst>
              <a:gd name="adj1" fmla="val 38519"/>
              <a:gd name="adj2" fmla="val 77037"/>
              <a:gd name="adj3" fmla="val 33333"/>
            </a:avLst>
          </a:prstGeom>
          <a:solidFill>
            <a:schemeClr val="bg1"/>
          </a:solidFill>
          <a:ln w="9525">
            <a:solidFill>
              <a:schemeClr val="tx1"/>
            </a:solidFill>
            <a:miter lim="800000"/>
            <a:headEnd/>
            <a:tailEnd/>
          </a:ln>
          <a:effectLst>
            <a:outerShdw dist="107763" dir="8100000" algn="ctr" rotWithShape="0">
              <a:schemeClr val="bg2"/>
            </a:outerShdw>
          </a:effectLst>
        </p:spPr>
        <p:txBody>
          <a:bodyPr wrap="none" anchor="ctr"/>
          <a:lstStyle/>
          <a:p>
            <a:pPr>
              <a:defRPr/>
            </a:pPr>
            <a:endParaRPr lang="en-US" dirty="0">
              <a:solidFill>
                <a:prstClr val="black"/>
              </a:solidFill>
              <a:latin typeface="Calibri"/>
            </a:endParaRPr>
          </a:p>
        </p:txBody>
      </p:sp>
      <p:sp>
        <p:nvSpPr>
          <p:cNvPr id="5" name="AutoShape 5"/>
          <p:cNvSpPr>
            <a:spLocks noChangeArrowheads="1"/>
          </p:cNvSpPr>
          <p:nvPr/>
        </p:nvSpPr>
        <p:spPr bwMode="auto">
          <a:xfrm>
            <a:off x="8055552" y="1527528"/>
            <a:ext cx="1981200" cy="4720872"/>
          </a:xfrm>
          <a:prstGeom prst="curvedLeftArrow">
            <a:avLst>
              <a:gd name="adj1" fmla="val 42308"/>
              <a:gd name="adj2" fmla="val 84615"/>
              <a:gd name="adj3" fmla="val 33333"/>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lstStyle/>
          <a:p>
            <a:pPr>
              <a:defRPr/>
            </a:pPr>
            <a:endParaRPr lang="en-US" dirty="0">
              <a:solidFill>
                <a:prstClr val="black"/>
              </a:solidFill>
              <a:latin typeface="Calibri"/>
            </a:endParaRPr>
          </a:p>
        </p:txBody>
      </p:sp>
      <p:sp>
        <p:nvSpPr>
          <p:cNvPr id="6" name="AutoShape 6"/>
          <p:cNvSpPr>
            <a:spLocks noChangeArrowheads="1"/>
          </p:cNvSpPr>
          <p:nvPr/>
        </p:nvSpPr>
        <p:spPr bwMode="auto">
          <a:xfrm>
            <a:off x="5353050" y="1302456"/>
            <a:ext cx="2057400" cy="1219200"/>
          </a:xfrm>
          <a:prstGeom prst="rightArrow">
            <a:avLst>
              <a:gd name="adj1" fmla="val 50000"/>
              <a:gd name="adj2" fmla="val 42188"/>
            </a:avLst>
          </a:prstGeom>
          <a:solidFill>
            <a:schemeClr val="bg1"/>
          </a:solidFill>
          <a:ln w="9525">
            <a:solidFill>
              <a:schemeClr val="tx1"/>
            </a:solidFill>
            <a:miter lim="800000"/>
            <a:headEnd/>
            <a:tailEnd/>
          </a:ln>
          <a:effectLst>
            <a:outerShdw dist="107763" dir="8100000" algn="ctr" rotWithShape="0">
              <a:schemeClr val="bg2"/>
            </a:outerShdw>
          </a:effectLst>
        </p:spPr>
        <p:txBody>
          <a:bodyPr wrap="none" anchor="ctr"/>
          <a:lstStyle/>
          <a:p>
            <a:pPr>
              <a:defRPr/>
            </a:pPr>
            <a:endParaRPr lang="en-US" dirty="0">
              <a:solidFill>
                <a:prstClr val="black"/>
              </a:solidFill>
              <a:latin typeface="Calibri"/>
            </a:endParaRPr>
          </a:p>
        </p:txBody>
      </p:sp>
      <p:sp>
        <p:nvSpPr>
          <p:cNvPr id="7" name="AutoShape 7"/>
          <p:cNvSpPr>
            <a:spLocks noChangeArrowheads="1"/>
          </p:cNvSpPr>
          <p:nvPr/>
        </p:nvSpPr>
        <p:spPr bwMode="auto">
          <a:xfrm>
            <a:off x="5086350" y="4876800"/>
            <a:ext cx="2057400" cy="1219200"/>
          </a:xfrm>
          <a:prstGeom prst="leftArrow">
            <a:avLst>
              <a:gd name="adj1" fmla="val 50000"/>
              <a:gd name="adj2" fmla="val 42188"/>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lstStyle/>
          <a:p>
            <a:pPr>
              <a:defRPr/>
            </a:pPr>
            <a:endParaRPr lang="en-US" dirty="0">
              <a:solidFill>
                <a:prstClr val="black"/>
              </a:solidFill>
              <a:latin typeface="Calibri"/>
            </a:endParaRPr>
          </a:p>
        </p:txBody>
      </p:sp>
      <p:pic>
        <p:nvPicPr>
          <p:cNvPr id="8" name="Picture 9" descr="HOUSE"/>
          <p:cNvPicPr>
            <a:picLocks noChangeAspect="1" noChangeArrowheads="1"/>
          </p:cNvPicPr>
          <p:nvPr/>
        </p:nvPicPr>
        <p:blipFill>
          <a:blip r:embed="rId3" cstate="print"/>
          <a:srcRect/>
          <a:stretch>
            <a:fillRect/>
          </a:stretch>
        </p:blipFill>
        <p:spPr bwMode="auto">
          <a:xfrm>
            <a:off x="5017944" y="2802147"/>
            <a:ext cx="2504209" cy="1908361"/>
          </a:xfrm>
          <a:prstGeom prst="rect">
            <a:avLst/>
          </a:prstGeom>
          <a:noFill/>
          <a:ln w="9525">
            <a:solidFill>
              <a:srgbClr val="000000"/>
            </a:solidFill>
            <a:miter lim="800000"/>
            <a:headEnd/>
            <a:tailEnd/>
          </a:ln>
        </p:spPr>
      </p:pic>
      <p:sp>
        <p:nvSpPr>
          <p:cNvPr id="15367" name="Text Box 10"/>
          <p:cNvSpPr txBox="1">
            <a:spLocks noChangeArrowheads="1"/>
          </p:cNvSpPr>
          <p:nvPr/>
        </p:nvSpPr>
        <p:spPr bwMode="auto">
          <a:xfrm>
            <a:off x="2885642" y="3494717"/>
            <a:ext cx="1868199" cy="584775"/>
          </a:xfrm>
          <a:prstGeom prst="rect">
            <a:avLst/>
          </a:prstGeom>
          <a:noFill/>
          <a:ln w="9525">
            <a:noFill/>
            <a:miter lim="800000"/>
            <a:headEnd/>
            <a:tailEnd/>
          </a:ln>
        </p:spPr>
        <p:txBody>
          <a:bodyPr wrap="square">
            <a:spAutoFit/>
          </a:bodyPr>
          <a:lstStyle/>
          <a:p>
            <a:pPr eaLnBrk="0" hangingPunct="0">
              <a:spcBef>
                <a:spcPct val="50000"/>
              </a:spcBef>
            </a:pPr>
            <a:r>
              <a:rPr lang="en-US" sz="3200" b="1" dirty="0">
                <a:solidFill>
                  <a:srgbClr val="FFFF00"/>
                </a:solidFill>
                <a:latin typeface="Tahoma" pitchFamily="34" charset="0"/>
              </a:rPr>
              <a:t>Disaster</a:t>
            </a:r>
            <a:endParaRPr lang="en-US" sz="2800" dirty="0">
              <a:solidFill>
                <a:srgbClr val="FFFF00"/>
              </a:solidFill>
              <a:latin typeface="Times New Roman" pitchFamily="18" charset="0"/>
            </a:endParaRPr>
          </a:p>
        </p:txBody>
      </p:sp>
      <p:sp>
        <p:nvSpPr>
          <p:cNvPr id="15368" name="Text Box 12"/>
          <p:cNvSpPr txBox="1">
            <a:spLocks noChangeArrowheads="1"/>
          </p:cNvSpPr>
          <p:nvPr/>
        </p:nvSpPr>
        <p:spPr bwMode="auto">
          <a:xfrm>
            <a:off x="5257800" y="533400"/>
            <a:ext cx="1676400" cy="457200"/>
          </a:xfrm>
          <a:prstGeom prst="rect">
            <a:avLst/>
          </a:prstGeom>
          <a:noFill/>
          <a:ln w="9525">
            <a:noFill/>
            <a:miter lim="800000"/>
            <a:headEnd/>
            <a:tailEnd/>
          </a:ln>
        </p:spPr>
        <p:txBody>
          <a:bodyPr>
            <a:spAutoFit/>
          </a:bodyPr>
          <a:lstStyle/>
          <a:p>
            <a:pPr eaLnBrk="0" hangingPunct="0">
              <a:spcBef>
                <a:spcPct val="50000"/>
              </a:spcBef>
            </a:pPr>
            <a:r>
              <a:rPr lang="en-US" sz="2400" b="1" dirty="0">
                <a:solidFill>
                  <a:prstClr val="black"/>
                </a:solidFill>
                <a:latin typeface="Tahoma" pitchFamily="34" charset="0"/>
              </a:rPr>
              <a:t>Rebuild</a:t>
            </a:r>
            <a:endParaRPr lang="en-US" sz="2400" dirty="0">
              <a:solidFill>
                <a:prstClr val="black"/>
              </a:solidFill>
              <a:latin typeface="Times New Roman" pitchFamily="18" charset="0"/>
            </a:endParaRPr>
          </a:p>
        </p:txBody>
      </p:sp>
      <p:sp>
        <p:nvSpPr>
          <p:cNvPr id="15369" name="Text Box 15"/>
          <p:cNvSpPr txBox="1">
            <a:spLocks noChangeArrowheads="1"/>
          </p:cNvSpPr>
          <p:nvPr/>
        </p:nvSpPr>
        <p:spPr bwMode="auto">
          <a:xfrm>
            <a:off x="7786255" y="3460081"/>
            <a:ext cx="1989858" cy="1138773"/>
          </a:xfrm>
          <a:prstGeom prst="rect">
            <a:avLst/>
          </a:prstGeom>
          <a:noFill/>
          <a:ln w="9525">
            <a:noFill/>
            <a:miter lim="800000"/>
            <a:headEnd/>
            <a:tailEnd/>
          </a:ln>
        </p:spPr>
        <p:txBody>
          <a:bodyPr wrap="square">
            <a:spAutoFit/>
          </a:bodyPr>
          <a:lstStyle/>
          <a:p>
            <a:pPr eaLnBrk="0" hangingPunct="0">
              <a:spcBef>
                <a:spcPct val="50000"/>
              </a:spcBef>
            </a:pPr>
            <a:r>
              <a:rPr lang="en-US" sz="3200" b="1" dirty="0">
                <a:solidFill>
                  <a:srgbClr val="FFFF00"/>
                </a:solidFill>
                <a:latin typeface="Tahoma" pitchFamily="34" charset="0"/>
              </a:rPr>
              <a:t>Disaster</a:t>
            </a:r>
            <a:endParaRPr lang="en-US" sz="3200" dirty="0">
              <a:solidFill>
                <a:srgbClr val="FFFF00"/>
              </a:solidFill>
              <a:latin typeface="Times New Roman" pitchFamily="18" charset="0"/>
            </a:endParaRPr>
          </a:p>
          <a:p>
            <a:pPr eaLnBrk="0" hangingPunct="0">
              <a:spcBef>
                <a:spcPct val="50000"/>
              </a:spcBef>
            </a:pPr>
            <a:endParaRPr lang="en-US" sz="2400" dirty="0">
              <a:solidFill>
                <a:prstClr val="black"/>
              </a:solidFill>
              <a:latin typeface="Times New Roman" pitchFamily="18" charset="0"/>
            </a:endParaRPr>
          </a:p>
        </p:txBody>
      </p:sp>
      <p:sp>
        <p:nvSpPr>
          <p:cNvPr id="15370" name="Text Box 16"/>
          <p:cNvSpPr txBox="1">
            <a:spLocks noChangeArrowheads="1"/>
          </p:cNvSpPr>
          <p:nvPr/>
        </p:nvSpPr>
        <p:spPr bwMode="auto">
          <a:xfrm>
            <a:off x="5486400" y="5257800"/>
            <a:ext cx="1657350" cy="523220"/>
          </a:xfrm>
          <a:prstGeom prst="rect">
            <a:avLst/>
          </a:prstGeom>
          <a:noFill/>
          <a:ln w="9525">
            <a:noFill/>
            <a:miter lim="800000"/>
            <a:headEnd/>
            <a:tailEnd/>
          </a:ln>
        </p:spPr>
        <p:txBody>
          <a:bodyPr wrap="square">
            <a:spAutoFit/>
          </a:bodyPr>
          <a:lstStyle/>
          <a:p>
            <a:pPr eaLnBrk="0" hangingPunct="0">
              <a:spcBef>
                <a:spcPct val="50000"/>
              </a:spcBef>
            </a:pPr>
            <a:r>
              <a:rPr lang="en-US" sz="2800" b="1" dirty="0">
                <a:solidFill>
                  <a:srgbClr val="FF0000"/>
                </a:solidFill>
                <a:latin typeface="Tahoma" pitchFamily="34" charset="0"/>
              </a:rPr>
              <a:t>Rebuild</a:t>
            </a:r>
          </a:p>
        </p:txBody>
      </p:sp>
      <p:sp>
        <p:nvSpPr>
          <p:cNvPr id="13" name="Rectangle 2"/>
          <p:cNvSpPr txBox="1">
            <a:spLocks noChangeArrowheads="1"/>
          </p:cNvSpPr>
          <p:nvPr/>
        </p:nvSpPr>
        <p:spPr>
          <a:xfrm>
            <a:off x="2000250" y="297963"/>
            <a:ext cx="8763000" cy="914400"/>
          </a:xfrm>
          <a:prstGeom prst="rect">
            <a:avLst/>
          </a:prstGeom>
        </p:spPr>
        <p:txBody>
          <a:bodyPr tIns="0" rIns="45720" bIns="0">
            <a:scene3d>
              <a:camera prst="orthographicFront"/>
              <a:lightRig rig="threePt" dir="t">
                <a:rot lat="0" lon="0" rev="4800000"/>
              </a:lightRig>
            </a:scene3d>
            <a:sp3d prstMaterial="matte">
              <a:bevelT w="50800" h="10160"/>
            </a:sp3d>
          </a:bodyPr>
          <a:lstStyle/>
          <a:p>
            <a:pPr>
              <a:defRPr/>
            </a:pPr>
            <a:r>
              <a:rPr lang="en-US" sz="3600" b="1" dirty="0">
                <a:solidFill>
                  <a:schemeClr val="accent1">
                    <a:lumMod val="60000"/>
                    <a:lumOff val="40000"/>
                  </a:schemeClr>
                </a:solidFill>
                <a:effectLst>
                  <a:outerShdw blurRad="38100" dist="38100" dir="2700000" algn="tl">
                    <a:srgbClr val="000000">
                      <a:alpha val="43137"/>
                    </a:srgbClr>
                  </a:outerShdw>
                </a:effectLst>
                <a:latin typeface="Calibri"/>
              </a:rPr>
              <a:t>Breaking the Cycle of Disaster &amp; Rebuilding</a:t>
            </a:r>
          </a:p>
        </p:txBody>
      </p:sp>
      <p:pic>
        <p:nvPicPr>
          <p:cNvPr id="2" name="Picture 1">
            <a:extLst>
              <a:ext uri="{FF2B5EF4-FFF2-40B4-BE49-F238E27FC236}">
                <a16:creationId xmlns:a16="http://schemas.microsoft.com/office/drawing/2014/main" id="{AABE347C-CD87-4777-8A64-04EF031CB6D5}"/>
              </a:ext>
            </a:extLst>
          </p:cNvPr>
          <p:cNvPicPr>
            <a:picLocks noChangeAspect="1"/>
          </p:cNvPicPr>
          <p:nvPr/>
        </p:nvPicPr>
        <p:blipFill>
          <a:blip r:embed="rId4"/>
          <a:stretch>
            <a:fillRect/>
          </a:stretch>
        </p:blipFill>
        <p:spPr>
          <a:xfrm>
            <a:off x="5357467" y="1654091"/>
            <a:ext cx="1786283" cy="74987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par>
                          <p:cTn id="8" fill="hold">
                            <p:stCondLst>
                              <p:cond delay="500"/>
                            </p:stCondLst>
                            <p:childTnLst>
                              <p:par>
                                <p:cTn id="9" presetID="3" presetClass="entr" presetSubtype="5" fill="hold" grpId="0" nodeType="afterEffect">
                                  <p:stCondLst>
                                    <p:cond delay="1000"/>
                                  </p:stCondLst>
                                  <p:childTnLst>
                                    <p:set>
                                      <p:cBhvr>
                                        <p:cTn id="10" dur="1" fill="hold">
                                          <p:stCondLst>
                                            <p:cond delay="0"/>
                                          </p:stCondLst>
                                        </p:cTn>
                                        <p:tgtEl>
                                          <p:spTgt spid="3"/>
                                        </p:tgtEl>
                                        <p:attrNameLst>
                                          <p:attrName>style.visibility</p:attrName>
                                        </p:attrNameLst>
                                      </p:cBhvr>
                                      <p:to>
                                        <p:strVal val="visible"/>
                                      </p:to>
                                    </p:set>
                                    <p:animEffect transition="in" filter="blinds(vertical)">
                                      <p:cBhvr>
                                        <p:cTn id="11" dur="500"/>
                                        <p:tgtEl>
                                          <p:spTgt spid="3"/>
                                        </p:tgtEl>
                                      </p:cBhvr>
                                    </p:animEffect>
                                  </p:childTnLst>
                                </p:cTn>
                              </p:par>
                            </p:childTnLst>
                          </p:cTn>
                        </p:par>
                        <p:par>
                          <p:cTn id="12" fill="hold">
                            <p:stCondLst>
                              <p:cond delay="2000"/>
                            </p:stCondLst>
                            <p:childTnLst>
                              <p:par>
                                <p:cTn id="13" presetID="3" presetClass="entr" presetSubtype="10" fill="hold" grpId="0" nodeType="afterEffect">
                                  <p:stCondLst>
                                    <p:cond delay="100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par>
                          <p:cTn id="16" fill="hold">
                            <p:stCondLst>
                              <p:cond delay="3500"/>
                            </p:stCondLst>
                            <p:childTnLst>
                              <p:par>
                                <p:cTn id="17" presetID="3" presetClass="entr" presetSubtype="5" fill="hold" grpId="0" nodeType="afterEffect">
                                  <p:stCondLst>
                                    <p:cond delay="1000"/>
                                  </p:stCondLst>
                                  <p:childTnLst>
                                    <p:set>
                                      <p:cBhvr>
                                        <p:cTn id="18" dur="1" fill="hold">
                                          <p:stCondLst>
                                            <p:cond delay="0"/>
                                          </p:stCondLst>
                                        </p:cTn>
                                        <p:tgtEl>
                                          <p:spTgt spid="5"/>
                                        </p:tgtEl>
                                        <p:attrNameLst>
                                          <p:attrName>style.visibility</p:attrName>
                                        </p:attrNameLst>
                                      </p:cBhvr>
                                      <p:to>
                                        <p:strVal val="visible"/>
                                      </p:to>
                                    </p:set>
                                    <p:animEffect transition="in" filter="blinds(vertical)">
                                      <p:cBhvr>
                                        <p:cTn id="19" dur="500"/>
                                        <p:tgtEl>
                                          <p:spTgt spid="5"/>
                                        </p:tgtEl>
                                      </p:cBhvr>
                                    </p:animEffect>
                                  </p:childTnLst>
                                </p:cTn>
                              </p:par>
                            </p:childTnLst>
                          </p:cTn>
                        </p:par>
                        <p:par>
                          <p:cTn id="20" fill="hold">
                            <p:stCondLst>
                              <p:cond delay="5000"/>
                            </p:stCondLst>
                            <p:childTnLst>
                              <p:par>
                                <p:cTn id="21" presetID="3" presetClass="entr" presetSubtype="10" fill="hold" grpId="0" nodeType="afterEffect">
                                  <p:stCondLst>
                                    <p:cond delay="1000"/>
                                  </p:stCondLst>
                                  <p:childTnLst>
                                    <p:set>
                                      <p:cBhvr>
                                        <p:cTn id="22" dur="1" fill="hold">
                                          <p:stCondLst>
                                            <p:cond delay="0"/>
                                          </p:stCondLst>
                                        </p:cTn>
                                        <p:tgtEl>
                                          <p:spTgt spid="7"/>
                                        </p:tgtEl>
                                        <p:attrNameLst>
                                          <p:attrName>style.visibility</p:attrName>
                                        </p:attrNameLst>
                                      </p:cBhvr>
                                      <p:to>
                                        <p:strVal val="visible"/>
                                      </p:to>
                                    </p:set>
                                    <p:animEffect transition="in" filter="blinds(horizontal)">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1866900" y="304799"/>
            <a:ext cx="8458200" cy="765244"/>
          </a:xfrm>
          <a:prstGeom prst="rect">
            <a:avLst/>
          </a:prstGeom>
        </p:spPr>
        <p:txBody>
          <a:bodyPr tIns="0" rIns="45720" bIns="0">
            <a:scene3d>
              <a:camera prst="orthographicFront"/>
              <a:lightRig rig="threePt" dir="t">
                <a:rot lat="0" lon="0" rev="4800000"/>
              </a:lightRig>
            </a:scene3d>
            <a:sp3d prstMaterial="matte">
              <a:bevelT w="50800" h="10160"/>
            </a:sp3d>
          </a:bodyPr>
          <a:lstStyle/>
          <a:p>
            <a:pPr algn="ctr">
              <a:defRPr/>
            </a:pPr>
            <a:r>
              <a:rPr lang="en-US" sz="4000" b="1" dirty="0">
                <a:solidFill>
                  <a:schemeClr val="tx2">
                    <a:lumMod val="40000"/>
                    <a:lumOff val="60000"/>
                  </a:schemeClr>
                </a:solidFill>
                <a:effectLst>
                  <a:outerShdw blurRad="38100" dist="38100" dir="2700000" algn="tl">
                    <a:srgbClr val="000000">
                      <a:alpha val="43137"/>
                    </a:srgbClr>
                  </a:outerShdw>
                </a:effectLst>
                <a:latin typeface="Corbel" pitchFamily="34" charset="0"/>
              </a:rPr>
              <a:t>Techniques for Hazard Mitigation</a:t>
            </a:r>
          </a:p>
        </p:txBody>
      </p:sp>
      <p:pic>
        <p:nvPicPr>
          <p:cNvPr id="2" name="Picture 1">
            <a:extLst>
              <a:ext uri="{FF2B5EF4-FFF2-40B4-BE49-F238E27FC236}">
                <a16:creationId xmlns:a16="http://schemas.microsoft.com/office/drawing/2014/main" id="{3825A43E-D3E9-4037-9042-BBC9B1AE49BE}"/>
              </a:ext>
            </a:extLst>
          </p:cNvPr>
          <p:cNvPicPr>
            <a:picLocks noChangeAspect="1"/>
          </p:cNvPicPr>
          <p:nvPr/>
        </p:nvPicPr>
        <p:blipFill>
          <a:blip r:embed="rId3"/>
          <a:stretch>
            <a:fillRect/>
          </a:stretch>
        </p:blipFill>
        <p:spPr>
          <a:xfrm>
            <a:off x="487507" y="1306653"/>
            <a:ext cx="4109060" cy="4950381"/>
          </a:xfrm>
          <a:prstGeom prst="rect">
            <a:avLst/>
          </a:prstGeom>
        </p:spPr>
      </p:pic>
      <p:sp>
        <p:nvSpPr>
          <p:cNvPr id="4" name="Rectangle 3">
            <a:extLst>
              <a:ext uri="{FF2B5EF4-FFF2-40B4-BE49-F238E27FC236}">
                <a16:creationId xmlns:a16="http://schemas.microsoft.com/office/drawing/2014/main" id="{6D693888-58C9-020A-0034-C429EF6F4713}"/>
              </a:ext>
            </a:extLst>
          </p:cNvPr>
          <p:cNvSpPr/>
          <p:nvPr/>
        </p:nvSpPr>
        <p:spPr>
          <a:xfrm>
            <a:off x="5049955" y="1424787"/>
            <a:ext cx="7142045" cy="4714111"/>
          </a:xfrm>
          <a:prstGeom prst="rect">
            <a:avLst/>
          </a:prstGeom>
        </p:spPr>
        <p:txBody>
          <a:bodyPr wrap="square" lIns="91440" tIns="45720" rIns="91440" bIns="45720" anchor="t">
            <a:spAutoFit/>
          </a:bodyPr>
          <a:lstStyle/>
          <a:p>
            <a:pPr marL="457200" indent="-457200">
              <a:spcAft>
                <a:spcPts val="2600"/>
              </a:spcAft>
              <a:buFont typeface="Wingdings" panose="05000000000000000000" pitchFamily="2" charset="2"/>
              <a:buChar char="§"/>
            </a:pPr>
            <a:r>
              <a:rPr lang="en-US" sz="3200" dirty="0">
                <a:solidFill>
                  <a:prstClr val="white"/>
                </a:solidFill>
                <a:latin typeface="Tw Cen MT"/>
                <a:ea typeface="Open Sans"/>
                <a:cs typeface="Open Sans"/>
              </a:rPr>
              <a:t>Prevention</a:t>
            </a:r>
            <a:endParaRPr lang="en-US" dirty="0">
              <a:solidFill>
                <a:prstClr val="white"/>
              </a:solidFill>
              <a:latin typeface="Tw Cen MT"/>
            </a:endParaRPr>
          </a:p>
          <a:p>
            <a:pPr marL="457200" indent="-457200">
              <a:spcAft>
                <a:spcPts val="2600"/>
              </a:spcAft>
              <a:buFont typeface="Wingdings" panose="05000000000000000000" pitchFamily="2" charset="2"/>
              <a:buChar char="§"/>
            </a:pPr>
            <a:r>
              <a:rPr lang="en-US" sz="3200" dirty="0">
                <a:solidFill>
                  <a:prstClr val="white"/>
                </a:solidFill>
                <a:latin typeface="Tw Cen MT"/>
                <a:ea typeface="Open Sans"/>
                <a:cs typeface="Open Sans"/>
              </a:rPr>
              <a:t>Property Protection</a:t>
            </a:r>
            <a:endParaRPr lang="en-US" sz="2400" dirty="0">
              <a:solidFill>
                <a:prstClr val="white"/>
              </a:solidFill>
              <a:latin typeface="Tw Cen MT"/>
              <a:ea typeface="Open Sans"/>
              <a:cs typeface="Open Sans"/>
            </a:endParaRPr>
          </a:p>
          <a:p>
            <a:pPr marL="457200" indent="-457200">
              <a:spcAft>
                <a:spcPts val="2600"/>
              </a:spcAft>
              <a:buFont typeface="Wingdings" panose="05000000000000000000" pitchFamily="2" charset="2"/>
              <a:buChar char="§"/>
            </a:pPr>
            <a:r>
              <a:rPr lang="en-US" sz="3200" dirty="0">
                <a:solidFill>
                  <a:prstClr val="white"/>
                </a:solidFill>
                <a:latin typeface="Tw Cen MT"/>
                <a:ea typeface="Open Sans"/>
                <a:cs typeface="Open Sans"/>
              </a:rPr>
              <a:t>Public Education and Outreach</a:t>
            </a:r>
            <a:endParaRPr lang="en-US" sz="2400" dirty="0">
              <a:solidFill>
                <a:prstClr val="white"/>
              </a:solidFill>
              <a:latin typeface="Tw Cen MT"/>
              <a:ea typeface="Open Sans" panose="020B0606030504020204" pitchFamily="34" charset="0"/>
              <a:cs typeface="Open Sans" panose="020B0606030504020204" pitchFamily="34" charset="0"/>
            </a:endParaRPr>
          </a:p>
          <a:p>
            <a:pPr marL="457200" indent="-457200">
              <a:spcAft>
                <a:spcPts val="2600"/>
              </a:spcAft>
              <a:buFont typeface="Wingdings" panose="05000000000000000000" pitchFamily="2" charset="2"/>
              <a:buChar char="§"/>
            </a:pPr>
            <a:r>
              <a:rPr lang="en-US" sz="3200" dirty="0">
                <a:solidFill>
                  <a:prstClr val="white"/>
                </a:solidFill>
                <a:latin typeface="Tw Cen MT"/>
                <a:ea typeface="Open Sans"/>
                <a:cs typeface="Open Sans"/>
              </a:rPr>
              <a:t>Protect Natural Resources</a:t>
            </a:r>
            <a:endParaRPr lang="en-US" sz="2400" i="1" dirty="0">
              <a:solidFill>
                <a:prstClr val="white"/>
              </a:solidFill>
              <a:latin typeface="Tw Cen MT"/>
              <a:ea typeface="Open Sans"/>
              <a:cs typeface="Open Sans"/>
            </a:endParaRPr>
          </a:p>
          <a:p>
            <a:pPr marL="457200" indent="-457200">
              <a:spcAft>
                <a:spcPts val="2600"/>
              </a:spcAft>
              <a:buFont typeface="Wingdings" panose="05000000000000000000" pitchFamily="2" charset="2"/>
              <a:buChar char="§"/>
            </a:pPr>
            <a:r>
              <a:rPr lang="en-US" sz="3200" dirty="0">
                <a:solidFill>
                  <a:prstClr val="white"/>
                </a:solidFill>
                <a:latin typeface="Tw Cen MT"/>
                <a:ea typeface="Open Sans"/>
                <a:cs typeface="Open Sans"/>
              </a:rPr>
              <a:t>Structural Projects </a:t>
            </a:r>
            <a:r>
              <a:rPr lang="en-US" sz="2400" i="1" dirty="0">
                <a:solidFill>
                  <a:prstClr val="white"/>
                </a:solidFill>
                <a:latin typeface="Tw Cen MT"/>
                <a:ea typeface="Open Sans"/>
                <a:cs typeface="Open Sans"/>
              </a:rPr>
              <a:t>(culverts, pumps, dams) </a:t>
            </a:r>
          </a:p>
          <a:p>
            <a:pPr marL="457200" indent="-457200">
              <a:spcAft>
                <a:spcPts val="2600"/>
              </a:spcAft>
              <a:buFont typeface="Wingdings" panose="05000000000000000000" pitchFamily="2" charset="2"/>
              <a:buChar char="§"/>
            </a:pPr>
            <a:r>
              <a:rPr lang="en-US" sz="3200" dirty="0">
                <a:solidFill>
                  <a:prstClr val="white"/>
                </a:solidFill>
                <a:latin typeface="Tw Cen MT"/>
                <a:ea typeface="Open Sans"/>
                <a:cs typeface="Open Sans"/>
              </a:rPr>
              <a:t>Emergency Services Protection </a:t>
            </a:r>
            <a:endParaRPr lang="en-US" sz="2400" i="1" dirty="0">
              <a:solidFill>
                <a:prstClr val="white"/>
              </a:solidFill>
              <a:latin typeface="Tw Cen MT"/>
              <a:ea typeface="Open Sans"/>
              <a:cs typeface="Open Sans"/>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69900" y="302132"/>
            <a:ext cx="11125200" cy="409237"/>
          </a:xfrm>
        </p:spPr>
        <p:txBody>
          <a:bodyPr>
            <a:noAutofit/>
          </a:bodyPr>
          <a:lstStyle/>
          <a:p>
            <a:pPr algn="ctr"/>
            <a:r>
              <a:rPr lang="en-US" sz="2800" b="1" dirty="0">
                <a:solidFill>
                  <a:srgbClr val="0070C0"/>
                </a:solidFill>
                <a:ea typeface="Open Sans" panose="020B0606030504020204" pitchFamily="34" charset="0"/>
                <a:cs typeface="Open Sans" panose="020B0606030504020204" pitchFamily="34" charset="0"/>
              </a:rPr>
              <a:t>Hazards Mitigation and Climate Change</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18275" y="5882736"/>
            <a:ext cx="1530683" cy="975264"/>
          </a:xfrm>
          <a:prstGeom prst="rect">
            <a:avLst/>
          </a:prstGeom>
        </p:spPr>
      </p:pic>
      <p:graphicFrame>
        <p:nvGraphicFramePr>
          <p:cNvPr id="2" name="Diagram 1">
            <a:extLst>
              <a:ext uri="{FF2B5EF4-FFF2-40B4-BE49-F238E27FC236}">
                <a16:creationId xmlns:a16="http://schemas.microsoft.com/office/drawing/2014/main" id="{59DFE0FC-1DD0-856D-B074-D70624A533E7}"/>
              </a:ext>
            </a:extLst>
          </p:cNvPr>
          <p:cNvGraphicFramePr/>
          <p:nvPr>
            <p:extLst>
              <p:ext uri="{D42A27DB-BD31-4B8C-83A1-F6EECF244321}">
                <p14:modId xmlns:p14="http://schemas.microsoft.com/office/powerpoint/2010/main" val="2232539740"/>
              </p:ext>
            </p:extLst>
          </p:nvPr>
        </p:nvGraphicFramePr>
        <p:xfrm>
          <a:off x="2129972" y="447185"/>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a:extLst>
              <a:ext uri="{FF2B5EF4-FFF2-40B4-BE49-F238E27FC236}">
                <a16:creationId xmlns:a16="http://schemas.microsoft.com/office/drawing/2014/main" id="{D5EE5660-2CA9-504E-D0E3-505AF6CA4D62}"/>
              </a:ext>
            </a:extLst>
          </p:cNvPr>
          <p:cNvSpPr txBox="1"/>
          <p:nvPr/>
        </p:nvSpPr>
        <p:spPr>
          <a:xfrm>
            <a:off x="3853544" y="5410740"/>
            <a:ext cx="4680856" cy="1292662"/>
          </a:xfrm>
          <a:prstGeom prst="rect">
            <a:avLst/>
          </a:prstGeom>
          <a:noFill/>
        </p:spPr>
        <p:txBody>
          <a:bodyPr wrap="square">
            <a:spAutoFit/>
          </a:bodyPr>
          <a:lstStyle/>
          <a:p>
            <a:pPr algn="ctr"/>
            <a:r>
              <a:rPr lang="en-US" sz="2400" dirty="0">
                <a:solidFill>
                  <a:schemeClr val="accent1">
                    <a:lumMod val="50000"/>
                  </a:schemeClr>
                </a:solidFill>
              </a:rPr>
              <a:t> </a:t>
            </a:r>
            <a:r>
              <a:rPr lang="en-US" sz="2600" b="1" dirty="0">
                <a:solidFill>
                  <a:srgbClr val="C00000"/>
                </a:solidFill>
              </a:rPr>
              <a:t>Adapting to the expected impacts of climate change is a form of hazard mitigation</a:t>
            </a:r>
          </a:p>
        </p:txBody>
      </p:sp>
      <p:pic>
        <p:nvPicPr>
          <p:cNvPr id="10" name="Graphic 9" descr="Arrow Right with solid fill">
            <a:extLst>
              <a:ext uri="{FF2B5EF4-FFF2-40B4-BE49-F238E27FC236}">
                <a16:creationId xmlns:a16="http://schemas.microsoft.com/office/drawing/2014/main" id="{F8256072-E524-CB44-BD4A-CC68A890E85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6200000">
            <a:off x="5638800" y="4687268"/>
            <a:ext cx="914400" cy="914400"/>
          </a:xfrm>
          <a:prstGeom prst="rect">
            <a:avLst/>
          </a:prstGeom>
        </p:spPr>
      </p:pic>
    </p:spTree>
    <p:extLst>
      <p:ext uri="{BB962C8B-B14F-4D97-AF65-F5344CB8AC3E}">
        <p14:creationId xmlns:p14="http://schemas.microsoft.com/office/powerpoint/2010/main" val="2643182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F61C49C-76D9-32C9-7ECC-417CBC545652}"/>
              </a:ext>
            </a:extLst>
          </p:cNvPr>
          <p:cNvSpPr/>
          <p:nvPr/>
        </p:nvSpPr>
        <p:spPr>
          <a:xfrm>
            <a:off x="-22115" y="0"/>
            <a:ext cx="12274061" cy="6893169"/>
          </a:xfrm>
          <a:prstGeom prst="rect">
            <a:avLst/>
          </a:prstGeom>
          <a:solidFill>
            <a:srgbClr val="004A91">
              <a:alpha val="8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lvl="6"/>
            <a:endParaRPr lang="en-US" sz="2000" dirty="0"/>
          </a:p>
        </p:txBody>
      </p:sp>
      <p:cxnSp>
        <p:nvCxnSpPr>
          <p:cNvPr id="11" name="Straight Connector 10"/>
          <p:cNvCxnSpPr/>
          <p:nvPr/>
        </p:nvCxnSpPr>
        <p:spPr>
          <a:xfrm>
            <a:off x="571500" y="982804"/>
            <a:ext cx="11023600" cy="0"/>
          </a:xfrm>
          <a:prstGeom prst="line">
            <a:avLst/>
          </a:prstGeom>
          <a:ln w="19050">
            <a:solidFill>
              <a:srgbClr val="C7E2AD"/>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D1269051-FD38-4DA7-86A4-804E25EA7662}"/>
              </a:ext>
            </a:extLst>
          </p:cNvPr>
          <p:cNvSpPr/>
          <p:nvPr/>
        </p:nvSpPr>
        <p:spPr>
          <a:xfrm>
            <a:off x="-9415" y="151807"/>
            <a:ext cx="12185430" cy="830997"/>
          </a:xfrm>
          <a:prstGeom prst="rect">
            <a:avLst/>
          </a:prstGeom>
        </p:spPr>
        <p:txBody>
          <a:bodyPr wrap="square" lIns="91440" tIns="45720" rIns="91440" bIns="45720" anchor="t">
            <a:spAutoFit/>
          </a:bodyPr>
          <a:lstStyle/>
          <a:p>
            <a:pPr algn="ctr">
              <a:spcAft>
                <a:spcPts val="1200"/>
              </a:spcAft>
            </a:pPr>
            <a:r>
              <a:rPr lang="en-US" sz="4800" b="1" dirty="0">
                <a:solidFill>
                  <a:schemeClr val="accent2">
                    <a:lumMod val="20000"/>
                    <a:lumOff val="80000"/>
                  </a:schemeClr>
                </a:solidFill>
                <a:ea typeface="Open Sans"/>
                <a:cs typeface="Open Sans"/>
              </a:rPr>
              <a:t>The Planning Process</a:t>
            </a:r>
            <a:endParaRPr lang="en-US" dirty="0">
              <a:solidFill>
                <a:schemeClr val="accent2">
                  <a:lumMod val="20000"/>
                  <a:lumOff val="80000"/>
                </a:schemeClr>
              </a:solidFill>
            </a:endParaRPr>
          </a:p>
        </p:txBody>
      </p:sp>
      <p:pic>
        <p:nvPicPr>
          <p:cNvPr id="8" name="Picture 7" descr="Long grass by the water&#10;&#10;AI-generated content may be incorrect.">
            <a:extLst>
              <a:ext uri="{FF2B5EF4-FFF2-40B4-BE49-F238E27FC236}">
                <a16:creationId xmlns:a16="http://schemas.microsoft.com/office/drawing/2014/main" id="{4C70AEAF-D905-FC2B-E02B-8CB0437B6F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1513" y="1226760"/>
            <a:ext cx="7810044" cy="5206696"/>
          </a:xfrm>
          <a:prstGeom prst="rect">
            <a:avLst/>
          </a:prstGeom>
        </p:spPr>
      </p:pic>
    </p:spTree>
    <p:extLst>
      <p:ext uri="{BB962C8B-B14F-4D97-AF65-F5344CB8AC3E}">
        <p14:creationId xmlns:p14="http://schemas.microsoft.com/office/powerpoint/2010/main" val="27369439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97840F4-A1F4-D0F1-42C0-4B8FF93C685A}"/>
              </a:ext>
            </a:extLst>
          </p:cNvPr>
          <p:cNvSpPr/>
          <p:nvPr/>
        </p:nvSpPr>
        <p:spPr>
          <a:xfrm>
            <a:off x="812270" y="1022917"/>
            <a:ext cx="5266693" cy="552393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6CB5E22-6A82-B04E-074C-8391F2DAADEF}"/>
              </a:ext>
            </a:extLst>
          </p:cNvPr>
          <p:cNvSpPr/>
          <p:nvPr/>
        </p:nvSpPr>
        <p:spPr>
          <a:xfrm>
            <a:off x="6518869" y="1022917"/>
            <a:ext cx="4914900" cy="552393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516363" y="472629"/>
            <a:ext cx="11125200" cy="409237"/>
          </a:xfrm>
        </p:spPr>
        <p:txBody>
          <a:bodyPr>
            <a:noAutofit/>
          </a:bodyPr>
          <a:lstStyle/>
          <a:p>
            <a:r>
              <a:rPr lang="en-US" sz="2800" b="1" dirty="0">
                <a:solidFill>
                  <a:srgbClr val="C00000"/>
                </a:solidFill>
                <a:ea typeface="Open Sans"/>
                <a:cs typeface="Open Sans"/>
              </a:rPr>
              <a:t>Process Guided by the Local Hazard Mitigation Team</a:t>
            </a:r>
            <a:endParaRPr lang="en-US" dirty="0">
              <a:solidFill>
                <a:srgbClr val="C00000"/>
              </a:solidFill>
            </a:endParaRPr>
          </a:p>
        </p:txBody>
      </p:sp>
      <p:cxnSp>
        <p:nvCxnSpPr>
          <p:cNvPr id="11" name="Straight Connector 10"/>
          <p:cNvCxnSpPr/>
          <p:nvPr/>
        </p:nvCxnSpPr>
        <p:spPr>
          <a:xfrm>
            <a:off x="571500" y="963951"/>
            <a:ext cx="11023600" cy="0"/>
          </a:xfrm>
          <a:prstGeom prst="line">
            <a:avLst/>
          </a:prstGeom>
          <a:ln w="19050">
            <a:solidFill>
              <a:srgbClr val="C7E2AD"/>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D1269051-FD38-4DA7-86A4-804E25EA7662}"/>
              </a:ext>
            </a:extLst>
          </p:cNvPr>
          <p:cNvSpPr/>
          <p:nvPr/>
        </p:nvSpPr>
        <p:spPr>
          <a:xfrm>
            <a:off x="6895719" y="1154176"/>
            <a:ext cx="4484011" cy="4247317"/>
          </a:xfrm>
          <a:prstGeom prst="rect">
            <a:avLst/>
          </a:prstGeom>
        </p:spPr>
        <p:txBody>
          <a:bodyPr wrap="square">
            <a:spAutoFit/>
          </a:bodyPr>
          <a:lstStyle/>
          <a:p>
            <a:pPr>
              <a:spcAft>
                <a:spcPts val="1200"/>
              </a:spcAft>
            </a:pPr>
            <a:r>
              <a:rPr lang="en-US" sz="2800" b="1" u="sng" dirty="0">
                <a:solidFill>
                  <a:schemeClr val="accent1">
                    <a:lumMod val="20000"/>
                    <a:lumOff val="80000"/>
                  </a:schemeClr>
                </a:solidFill>
                <a:ea typeface="Open Sans" panose="020B0606030504020204" pitchFamily="34" charset="0"/>
                <a:cs typeface="Open Sans" panose="020B0606030504020204" pitchFamily="34" charset="0"/>
              </a:rPr>
              <a:t>Local Team Role:</a:t>
            </a:r>
          </a:p>
          <a:p>
            <a:pPr>
              <a:spcAft>
                <a:spcPts val="1200"/>
              </a:spcAft>
            </a:pPr>
            <a:endParaRPr lang="en-US" sz="400" b="1" u="sng" dirty="0">
              <a:solidFill>
                <a:schemeClr val="accent2">
                  <a:lumMod val="20000"/>
                  <a:lumOff val="80000"/>
                </a:schemeClr>
              </a:solidFill>
              <a:ea typeface="Open Sans" panose="020B0606030504020204" pitchFamily="34" charset="0"/>
              <a:cs typeface="Open Sans" panose="020B0606030504020204" pitchFamily="34" charset="0"/>
            </a:endParaRPr>
          </a:p>
          <a:p>
            <a:pPr marL="342900" indent="-342900">
              <a:spcAft>
                <a:spcPts val="1200"/>
              </a:spcAft>
              <a:buFont typeface="Arial" panose="020B0604020202020204" pitchFamily="34" charset="0"/>
              <a:buChar char="•"/>
            </a:pPr>
            <a:r>
              <a:rPr lang="en-US" sz="2400" b="1" dirty="0">
                <a:solidFill>
                  <a:schemeClr val="bg1"/>
                </a:solidFill>
                <a:ea typeface="Open Sans" panose="020B0606030504020204" pitchFamily="34" charset="0"/>
                <a:cs typeface="Open Sans" panose="020B0606030504020204" pitchFamily="34" charset="0"/>
              </a:rPr>
              <a:t>Update critical facilities and local hazard areas</a:t>
            </a:r>
            <a:br>
              <a:rPr lang="en-US" sz="2400" b="1" dirty="0">
                <a:solidFill>
                  <a:schemeClr val="bg1"/>
                </a:solidFill>
                <a:ea typeface="Open Sans" panose="020B0606030504020204" pitchFamily="34" charset="0"/>
                <a:cs typeface="Open Sans" panose="020B0606030504020204" pitchFamily="34" charset="0"/>
              </a:rPr>
            </a:br>
            <a:endParaRPr lang="en-US" sz="600" b="1" dirty="0">
              <a:solidFill>
                <a:schemeClr val="bg1"/>
              </a:solidFill>
              <a:ea typeface="Open Sans" panose="020B0606030504020204" pitchFamily="34" charset="0"/>
              <a:cs typeface="Open Sans" panose="020B0606030504020204" pitchFamily="34" charset="0"/>
            </a:endParaRPr>
          </a:p>
          <a:p>
            <a:pPr marL="342900" indent="-342900">
              <a:spcAft>
                <a:spcPts val="1200"/>
              </a:spcAft>
              <a:buFont typeface="Arial" panose="020B0604020202020204" pitchFamily="34" charset="0"/>
              <a:buChar char="•"/>
            </a:pPr>
            <a:r>
              <a:rPr lang="en-US" sz="2400" b="1" dirty="0">
                <a:solidFill>
                  <a:schemeClr val="bg1"/>
                </a:solidFill>
                <a:ea typeface="Open Sans" panose="020B0606030504020204" pitchFamily="34" charset="0"/>
                <a:cs typeface="Open Sans" panose="020B0606030504020204" pitchFamily="34" charset="0"/>
              </a:rPr>
              <a:t>Review mitigation goals   </a:t>
            </a:r>
            <a:br>
              <a:rPr lang="en-US" sz="2400" b="1" dirty="0">
                <a:solidFill>
                  <a:schemeClr val="bg1"/>
                </a:solidFill>
                <a:ea typeface="Open Sans" panose="020B0606030504020204" pitchFamily="34" charset="0"/>
                <a:cs typeface="Open Sans" panose="020B0606030504020204" pitchFamily="34" charset="0"/>
              </a:rPr>
            </a:br>
            <a:endParaRPr lang="en-US" sz="600" b="1" dirty="0">
              <a:solidFill>
                <a:schemeClr val="bg1"/>
              </a:solidFill>
              <a:ea typeface="Open Sans" panose="020B0606030504020204" pitchFamily="34" charset="0"/>
              <a:cs typeface="Open Sans" panose="020B0606030504020204" pitchFamily="34" charset="0"/>
            </a:endParaRPr>
          </a:p>
          <a:p>
            <a:pPr marL="342900" indent="-342900">
              <a:spcAft>
                <a:spcPts val="1200"/>
              </a:spcAft>
              <a:buFont typeface="Arial" panose="020B0604020202020204" pitchFamily="34" charset="0"/>
              <a:buChar char="•"/>
            </a:pPr>
            <a:r>
              <a:rPr lang="en-US" sz="2400" b="1" dirty="0">
                <a:solidFill>
                  <a:schemeClr val="bg1"/>
                </a:solidFill>
                <a:ea typeface="Open Sans" panose="020B0606030504020204" pitchFamily="34" charset="0"/>
                <a:cs typeface="Open Sans" panose="020B0606030504020204" pitchFamily="34" charset="0"/>
              </a:rPr>
              <a:t>Provide local knowledge on existing mitigation measures</a:t>
            </a:r>
            <a:br>
              <a:rPr lang="en-US" sz="2400" b="1" dirty="0">
                <a:solidFill>
                  <a:schemeClr val="bg1"/>
                </a:solidFill>
                <a:ea typeface="Open Sans" panose="020B0606030504020204" pitchFamily="34" charset="0"/>
                <a:cs typeface="Open Sans" panose="020B0606030504020204" pitchFamily="34" charset="0"/>
              </a:rPr>
            </a:br>
            <a:endParaRPr lang="en-US" sz="600" b="1" dirty="0">
              <a:solidFill>
                <a:schemeClr val="bg1"/>
              </a:solidFill>
              <a:ea typeface="Open Sans" panose="020B0606030504020204" pitchFamily="34" charset="0"/>
              <a:cs typeface="Open Sans" panose="020B0606030504020204" pitchFamily="34" charset="0"/>
            </a:endParaRPr>
          </a:p>
          <a:p>
            <a:pPr marL="342900" indent="-342900">
              <a:spcAft>
                <a:spcPts val="1200"/>
              </a:spcAft>
              <a:buFont typeface="Arial" panose="020B0604020202020204" pitchFamily="34" charset="0"/>
              <a:buChar char="•"/>
            </a:pPr>
            <a:r>
              <a:rPr lang="en-US" sz="2400" b="1" dirty="0">
                <a:solidFill>
                  <a:schemeClr val="bg1"/>
                </a:solidFill>
                <a:ea typeface="Open Sans" panose="020B0606030504020204" pitchFamily="34" charset="0"/>
                <a:cs typeface="Open Sans" panose="020B0606030504020204" pitchFamily="34" charset="0"/>
              </a:rPr>
              <a:t>Review mitigation actions for the updated plan</a:t>
            </a:r>
          </a:p>
        </p:txBody>
      </p:sp>
      <p:sp>
        <p:nvSpPr>
          <p:cNvPr id="2" name="TextBox 1">
            <a:extLst>
              <a:ext uri="{FF2B5EF4-FFF2-40B4-BE49-F238E27FC236}">
                <a16:creationId xmlns:a16="http://schemas.microsoft.com/office/drawing/2014/main" id="{BF43C1DC-1527-4C2E-840B-CB05344ABC25}"/>
              </a:ext>
            </a:extLst>
          </p:cNvPr>
          <p:cNvSpPr txBox="1"/>
          <p:nvPr/>
        </p:nvSpPr>
        <p:spPr>
          <a:xfrm>
            <a:off x="1208633" y="1361141"/>
            <a:ext cx="4637610" cy="48474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spcAft>
                <a:spcPts val="600"/>
              </a:spcAft>
              <a:buFont typeface="Arial,Sans-Serif"/>
              <a:buChar char="•"/>
            </a:pPr>
            <a:r>
              <a:rPr lang="en-US" sz="2400" dirty="0">
                <a:solidFill>
                  <a:schemeClr val="bg1"/>
                </a:solidFill>
                <a:latin typeface="TW Cen MT"/>
              </a:rPr>
              <a:t>Town Manager/Asst. TM</a:t>
            </a:r>
          </a:p>
          <a:p>
            <a:pPr marL="342900" indent="-342900">
              <a:spcAft>
                <a:spcPts val="600"/>
              </a:spcAft>
              <a:buFont typeface="Arial,Sans-Serif"/>
              <a:buChar char="•"/>
            </a:pPr>
            <a:r>
              <a:rPr lang="en-US" sz="2400" dirty="0">
                <a:solidFill>
                  <a:schemeClr val="bg1"/>
                </a:solidFill>
                <a:latin typeface="TW Cen MT"/>
              </a:rPr>
              <a:t>Fire Department</a:t>
            </a:r>
          </a:p>
          <a:p>
            <a:pPr marL="342900" indent="-342900">
              <a:spcAft>
                <a:spcPts val="600"/>
              </a:spcAft>
              <a:buFont typeface="Arial,Sans-Serif"/>
              <a:buChar char="•"/>
            </a:pPr>
            <a:r>
              <a:rPr lang="en-US" sz="2400" dirty="0">
                <a:solidFill>
                  <a:schemeClr val="bg1"/>
                </a:solidFill>
                <a:latin typeface="TW Cen MT"/>
              </a:rPr>
              <a:t>Police Department</a:t>
            </a:r>
          </a:p>
          <a:p>
            <a:pPr marL="342900" indent="-342900">
              <a:spcAft>
                <a:spcPts val="600"/>
              </a:spcAft>
              <a:buFont typeface="Arial,Sans-Serif"/>
              <a:buChar char="•"/>
            </a:pPr>
            <a:r>
              <a:rPr lang="en-US" sz="2400" dirty="0">
                <a:solidFill>
                  <a:schemeClr val="bg1"/>
                </a:solidFill>
                <a:latin typeface="TW Cen MT"/>
              </a:rPr>
              <a:t>Department of Public Works</a:t>
            </a:r>
          </a:p>
          <a:p>
            <a:pPr marL="342900" indent="-342900">
              <a:spcAft>
                <a:spcPts val="600"/>
              </a:spcAft>
              <a:buFont typeface="Arial,Sans-Serif"/>
              <a:buChar char="•"/>
            </a:pPr>
            <a:r>
              <a:rPr lang="en-US" sz="2400" dirty="0">
                <a:solidFill>
                  <a:schemeClr val="bg1"/>
                </a:solidFill>
                <a:latin typeface="TW Cen MT"/>
              </a:rPr>
              <a:t>Planning Board</a:t>
            </a:r>
          </a:p>
          <a:p>
            <a:pPr marL="342900" indent="-342900">
              <a:spcAft>
                <a:spcPts val="600"/>
              </a:spcAft>
              <a:buFont typeface="Arial,Sans-Serif"/>
              <a:buChar char="•"/>
            </a:pPr>
            <a:r>
              <a:rPr lang="en-US" sz="2400" dirty="0">
                <a:solidFill>
                  <a:schemeClr val="bg1"/>
                </a:solidFill>
                <a:latin typeface="TW Cen MT"/>
              </a:rPr>
              <a:t>Conservation Commission</a:t>
            </a:r>
            <a:br>
              <a:rPr lang="en-US" sz="2400" dirty="0">
                <a:solidFill>
                  <a:schemeClr val="bg1"/>
                </a:solidFill>
                <a:latin typeface="TW Cen MT"/>
              </a:rPr>
            </a:br>
            <a:r>
              <a:rPr lang="en-US" sz="2400" dirty="0">
                <a:solidFill>
                  <a:schemeClr val="bg1"/>
                </a:solidFill>
                <a:latin typeface="TW Cen MT"/>
              </a:rPr>
              <a:t>Board of Appeals</a:t>
            </a:r>
          </a:p>
          <a:p>
            <a:pPr marL="342900" indent="-342900">
              <a:spcAft>
                <a:spcPts val="600"/>
              </a:spcAft>
              <a:buFont typeface="Arial,Sans-Serif"/>
              <a:buChar char="•"/>
            </a:pPr>
            <a:r>
              <a:rPr lang="en-US" sz="2400" dirty="0">
                <a:solidFill>
                  <a:schemeClr val="bg1"/>
                </a:solidFill>
                <a:latin typeface="TW Cen MT"/>
              </a:rPr>
              <a:t>Building Commissioner</a:t>
            </a:r>
          </a:p>
          <a:p>
            <a:pPr marL="342900" indent="-342900">
              <a:spcAft>
                <a:spcPts val="600"/>
              </a:spcAft>
              <a:buFont typeface="Arial,Sans-Serif"/>
              <a:buChar char="•"/>
            </a:pPr>
            <a:r>
              <a:rPr lang="en-US" sz="2400" dirty="0">
                <a:solidFill>
                  <a:schemeClr val="bg1"/>
                </a:solidFill>
                <a:latin typeface="TW Cen MT"/>
              </a:rPr>
              <a:t>Public Health</a:t>
            </a:r>
          </a:p>
          <a:p>
            <a:pPr marL="342900" indent="-342900">
              <a:spcAft>
                <a:spcPts val="600"/>
              </a:spcAft>
              <a:buFont typeface="Arial,Sans-Serif"/>
              <a:buChar char="•"/>
            </a:pPr>
            <a:r>
              <a:rPr lang="en-US" sz="2400" dirty="0">
                <a:solidFill>
                  <a:schemeClr val="bg1"/>
                </a:solidFill>
                <a:latin typeface="TW Cen MT"/>
              </a:rPr>
              <a:t>Resilience Manager</a:t>
            </a:r>
          </a:p>
          <a:p>
            <a:pPr marL="342900" indent="-342900">
              <a:spcAft>
                <a:spcPts val="600"/>
              </a:spcAft>
              <a:buFont typeface="Arial,Sans-Serif"/>
              <a:buChar char="•"/>
            </a:pPr>
            <a:r>
              <a:rPr lang="en-US" sz="2400" dirty="0">
                <a:solidFill>
                  <a:schemeClr val="bg1"/>
                </a:solidFill>
                <a:latin typeface="TW Cen MT"/>
              </a:rPr>
              <a:t>Sustainability Manager</a:t>
            </a:r>
            <a:endParaRPr lang="en-US" sz="2000" dirty="0">
              <a:solidFill>
                <a:schemeClr val="bg1"/>
              </a:solidFill>
              <a:latin typeface="TW Cen MT"/>
            </a:endParaRPr>
          </a:p>
        </p:txBody>
      </p:sp>
    </p:spTree>
    <p:extLst>
      <p:ext uri="{BB962C8B-B14F-4D97-AF65-F5344CB8AC3E}">
        <p14:creationId xmlns:p14="http://schemas.microsoft.com/office/powerpoint/2010/main" val="2038648321"/>
      </p:ext>
    </p:extLst>
  </p:cSld>
  <p:clrMapOvr>
    <a:masterClrMapping/>
  </p:clrMapOvr>
</p:sld>
</file>

<file path=ppt/theme/theme1.xml><?xml version="1.0" encoding="utf-8"?>
<a:theme xmlns:a="http://schemas.openxmlformats.org/drawingml/2006/main" name="Office Theme">
  <a:themeElements>
    <a:clrScheme name="MAPC Branding">
      <a:dk1>
        <a:sysClr val="windowText" lastClr="000000"/>
      </a:dk1>
      <a:lt1>
        <a:sysClr val="window" lastClr="FFFFFF"/>
      </a:lt1>
      <a:dk2>
        <a:srgbClr val="44546A"/>
      </a:dk2>
      <a:lt2>
        <a:srgbClr val="E7E6E6"/>
      </a:lt2>
      <a:accent1>
        <a:srgbClr val="78BE20"/>
      </a:accent1>
      <a:accent2>
        <a:srgbClr val="012169"/>
      </a:accent2>
      <a:accent3>
        <a:srgbClr val="C7E2AD"/>
      </a:accent3>
      <a:accent4>
        <a:srgbClr val="004A91"/>
      </a:accent4>
      <a:accent5>
        <a:srgbClr val="E8BA1C"/>
      </a:accent5>
      <a:accent6>
        <a:srgbClr val="F47B20"/>
      </a:accent6>
      <a:hlink>
        <a:srgbClr val="0563C1"/>
      </a:hlink>
      <a:folHlink>
        <a:srgbClr val="954F72"/>
      </a:folHlink>
    </a:clrScheme>
    <a:fontScheme name="MAPC Branding">
      <a:majorFont>
        <a:latin typeface="Open Sans ExtraBold"/>
        <a:ea typeface=""/>
        <a:cs typeface=""/>
      </a:majorFont>
      <a:minorFont>
        <a:latin typeface="Tw Cen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49d51d30-1893-4d9c-81d4-038ec6e9fadf" xsi:nil="true"/>
    <lcf76f155ced4ddcb4097134ff3c332f xmlns="cea8fc18-15a9-4a5b-80ca-0e80341cd23a">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5859A6A68496F41B1B3157EF379773B" ma:contentTypeVersion="12" ma:contentTypeDescription="Create a new document." ma:contentTypeScope="" ma:versionID="62cab0e1abbabb9d02acbe4ed2d86ff1">
  <xsd:schema xmlns:xsd="http://www.w3.org/2001/XMLSchema" xmlns:xs="http://www.w3.org/2001/XMLSchema" xmlns:p="http://schemas.microsoft.com/office/2006/metadata/properties" xmlns:ns2="cea8fc18-15a9-4a5b-80ca-0e80341cd23a" xmlns:ns3="49d51d30-1893-4d9c-81d4-038ec6e9fadf" targetNamespace="http://schemas.microsoft.com/office/2006/metadata/properties" ma:root="true" ma:fieldsID="774c4c5c1aa2cd32bd9ad4a610c2c6c1" ns2:_="" ns3:_="">
    <xsd:import namespace="cea8fc18-15a9-4a5b-80ca-0e80341cd23a"/>
    <xsd:import namespace="49d51d30-1893-4d9c-81d4-038ec6e9fadf"/>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a8fc18-15a9-4a5b-80ca-0e80341cd2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e940289e-7c2c-41a1-9630-5237cb6f5e2a"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9d51d30-1893-4d9c-81d4-038ec6e9fadf"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94764863-1faf-46aa-897e-143402e2e192}" ma:internalName="TaxCatchAll" ma:showField="CatchAllData" ma:web="49d51d30-1893-4d9c-81d4-038ec6e9fadf">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D540E5D-9994-4A77-8C8B-482B4EBB135A}">
  <ds:schemaRefs>
    <ds:schemaRef ds:uri="http://schemas.microsoft.com/sharepoint/v3/contenttype/forms"/>
  </ds:schemaRefs>
</ds:datastoreItem>
</file>

<file path=customXml/itemProps2.xml><?xml version="1.0" encoding="utf-8"?>
<ds:datastoreItem xmlns:ds="http://schemas.openxmlformats.org/officeDocument/2006/customXml" ds:itemID="{D2388DF4-04A6-4435-A067-6C086791E27B}">
  <ds:schemaRefs>
    <ds:schemaRef ds:uri="http://purl.org/dc/elements/1.1/"/>
    <ds:schemaRef ds:uri="http://www.w3.org/XML/1998/namespace"/>
    <ds:schemaRef ds:uri="49d51d30-1893-4d9c-81d4-038ec6e9fadf"/>
    <ds:schemaRef ds:uri="http://schemas.microsoft.com/office/2006/metadata/properties"/>
    <ds:schemaRef ds:uri="http://schemas.microsoft.com/office/2006/documentManagement/types"/>
    <ds:schemaRef ds:uri="http://purl.org/dc/dcmitype/"/>
    <ds:schemaRef ds:uri="cea8fc18-15a9-4a5b-80ca-0e80341cd23a"/>
    <ds:schemaRef ds:uri="http://schemas.microsoft.com/office/infopath/2007/PartnerControls"/>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E8AB19B2-F48B-412C-A656-63B47B5D01D6}">
  <ds:schemaRefs>
    <ds:schemaRef ds:uri="49d51d30-1893-4d9c-81d4-038ec6e9fadf"/>
    <ds:schemaRef ds:uri="cea8fc18-15a9-4a5b-80ca-0e80341cd23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7422</TotalTime>
  <Words>1060</Words>
  <Application>Microsoft Office PowerPoint</Application>
  <PresentationFormat>Widescreen</PresentationFormat>
  <Paragraphs>285</Paragraphs>
  <Slides>19</Slides>
  <Notes>18</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19</vt:i4>
      </vt:variant>
    </vt:vector>
  </HeadingPairs>
  <TitlesOfParts>
    <vt:vector size="33" baseType="lpstr">
      <vt:lpstr>Arial</vt:lpstr>
      <vt:lpstr>Arial,Sans-Serif</vt:lpstr>
      <vt:lpstr>Calibri</vt:lpstr>
      <vt:lpstr>Corbel</vt:lpstr>
      <vt:lpstr>Open Sans</vt:lpstr>
      <vt:lpstr>Open Sans ExtraBold</vt:lpstr>
      <vt:lpstr>Rockwell</vt:lpstr>
      <vt:lpstr>Tahoma</vt:lpstr>
      <vt:lpstr>Times New Roman</vt:lpstr>
      <vt:lpstr>TW Cen MT</vt:lpstr>
      <vt:lpstr>TW Cen MT</vt:lpstr>
      <vt:lpstr>Wingdings</vt:lpstr>
      <vt:lpstr>Office Theme</vt:lpstr>
      <vt:lpstr>1_Office Theme</vt:lpstr>
      <vt:lpstr>PowerPoint Presentation</vt:lpstr>
      <vt:lpstr>PowerPoint Presentation</vt:lpstr>
      <vt:lpstr>Overview of Hazard Mitigation Planning</vt:lpstr>
      <vt:lpstr>Overview of Hazard Mitigation Planning</vt:lpstr>
      <vt:lpstr>PowerPoint Presentation</vt:lpstr>
      <vt:lpstr>PowerPoint Presentation</vt:lpstr>
      <vt:lpstr>Hazards Mitigation and Climate Change</vt:lpstr>
      <vt:lpstr>PowerPoint Presentation</vt:lpstr>
      <vt:lpstr>Process Guided by the Local Hazard Mitigation Team</vt:lpstr>
      <vt:lpstr>Plan Development Process</vt:lpstr>
      <vt:lpstr>PowerPoint Presentation</vt:lpstr>
      <vt:lpstr>PowerPoint Presentation</vt:lpstr>
      <vt:lpstr>Winthrop: Examples of 89 Critical Facility Sites</vt:lpstr>
      <vt:lpstr>Other Natural Hazards</vt:lpstr>
      <vt:lpstr>Wind &amp; Winter Hazards: Nor’easters/Blizzards</vt:lpstr>
      <vt:lpstr>PowerPoint Presentation</vt:lpstr>
      <vt:lpstr>Next steps: Update Mitigation Recommendations from the 2015 Plan</vt:lpstr>
      <vt:lpstr>Next Steps for Developing the Plan</vt:lpstr>
      <vt:lpstr>Thank You! </vt:lpstr>
    </vt:vector>
  </TitlesOfParts>
  <Company>Metropolitan Area Planning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Open Sans Pt 48 Bold</dc:title>
  <dc:creator>Kit, Un</dc:creator>
  <cp:keywords>Created by Kit Un 2018</cp:keywords>
  <cp:lastModifiedBy>Denise Quist</cp:lastModifiedBy>
  <cp:revision>53</cp:revision>
  <dcterms:created xsi:type="dcterms:W3CDTF">2018-05-01T19:08:17Z</dcterms:created>
  <dcterms:modified xsi:type="dcterms:W3CDTF">2025-05-20T18:53:42Z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0x01010075859A6A68496F41B1B3157EF379773B</vt:lpwstr>
  </property>
  <property fmtid="{D5CDD505-2E9C-101B-9397-08002B2CF9AE}" pid="3" name="MediaServiceImageTags">
    <vt:lpwstr/>
  </property>
  <property fmtid="{D5CDD505-2E9C-101B-9397-08002B2CF9AE}" pid="4" name="Order">
    <vt:r8>12900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y fmtid="{D5CDD505-2E9C-101B-9397-08002B2CF9AE}" pid="11" name="_SharedFileIndex">
    <vt:lpwstr/>
  </property>
  <property fmtid="{D5CDD505-2E9C-101B-9397-08002B2CF9AE}" pid="12" name="_SourceUrl">
    <vt:lpwstr/>
  </property>
</Properties>
</file>