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8" r:id="rId3"/>
    <p:sldId id="259" r:id="rId4"/>
    <p:sldId id="260" r:id="rId5"/>
    <p:sldId id="261" r:id="rId6"/>
    <p:sldId id="262"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7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073D55F9-11A3-4523-8F38-6BA37933791A}" type="datetime1">
              <a:rPr lang="en-US" smtClean="0"/>
              <a:t>8/12/2025</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Sample Footer Text</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524004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BAB95-8DA7-460B-B00A-7037C8394FB0}" type="datetime1">
              <a:rPr lang="en-US" smtClean="0"/>
              <a:pPr/>
              <a:t>8/12/2025</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solidFill>
                <a:srgbClr val="FFFFFF"/>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316097477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93BAB95-8DA7-460B-B00A-7037C8394FB0}" type="datetime1">
              <a:rPr lang="en-US" smtClean="0"/>
              <a:pPr/>
              <a:t>8/12/2025</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solidFill>
                <a:srgbClr val="FFFFFF"/>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392115597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93BAB95-8DA7-460B-B00A-7037C8394FB0}" type="datetime1">
              <a:rPr lang="en-US" smtClean="0"/>
              <a:pPr/>
              <a:t>8/12/2025</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solidFill>
                <a:srgbClr val="FFFFFF"/>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352637067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BAB95-8DA7-460B-B00A-7037C8394FB0}" type="datetime1">
              <a:rPr lang="en-US" smtClean="0"/>
              <a:pPr/>
              <a:t>8/12/2025</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solidFill>
                <a:srgbClr val="FFFFFF"/>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227836232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93BAB95-8DA7-460B-B00A-7037C8394FB0}" type="datetime1">
              <a:rPr lang="en-US" smtClean="0"/>
              <a:pPr/>
              <a:t>8/12/2025</a:t>
            </a:fld>
            <a:endParaRPr lang="en-US" dirty="0"/>
          </a:p>
        </p:txBody>
      </p:sp>
      <p:sp>
        <p:nvSpPr>
          <p:cNvPr id="8" name="Footer Placeholder 7"/>
          <p:cNvSpPr>
            <a:spLocks noGrp="1"/>
          </p:cNvSpPr>
          <p:nvPr>
            <p:ph type="ftr" sz="quarter" idx="11"/>
          </p:nvPr>
        </p:nvSpPr>
        <p:spPr/>
        <p:txBody>
          <a:bodyPr/>
          <a:lstStyle/>
          <a:p>
            <a:r>
              <a:rPr lang="en-US"/>
              <a:t>Sample Footer Text</a:t>
            </a:r>
            <a:endParaRPr lang="en-US" dirty="0">
              <a:solidFill>
                <a:srgbClr val="FFFFFF"/>
              </a:solidFill>
            </a:endParaRPr>
          </a:p>
        </p:txBody>
      </p:sp>
      <p:sp>
        <p:nvSpPr>
          <p:cNvPr id="9" name="Slide Number Placeholder 8"/>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81305468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93BAB95-8DA7-460B-B00A-7037C8394FB0}" type="datetime1">
              <a:rPr lang="en-US" smtClean="0"/>
              <a:pPr/>
              <a:t>8/12/2025</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a:t>Sample Footer Text</a:t>
            </a:r>
            <a:endParaRPr lang="en-US" dirty="0">
              <a:solidFill>
                <a:srgbClr val="FFFFFF"/>
              </a:solidFill>
            </a:endParaRPr>
          </a:p>
        </p:txBody>
      </p:sp>
      <p:sp>
        <p:nvSpPr>
          <p:cNvPr id="9" name="Slide Number Placeholder 8"/>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320971151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0B4E757A-3EC2-4683-9080-1A460C37C843}" type="datetime1">
              <a:rPr lang="en-US" smtClean="0"/>
              <a:t>8/12/2025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189897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5CC8096C-64ED-4153-A483-5C02E44AD5C3}" type="datetime1">
              <a:rPr lang="en-US" smtClean="0"/>
              <a:t>8/12/2025</a:t>
            </a:fld>
            <a:endParaRPr lang="en-US" dirty="0"/>
          </a:p>
        </p:txBody>
      </p:sp>
      <p:sp>
        <p:nvSpPr>
          <p:cNvPr id="5" name="Footer Placeholder 4"/>
          <p:cNvSpPr>
            <a:spLocks noGrp="1"/>
          </p:cNvSpPr>
          <p:nvPr>
            <p:ph type="ftr" sz="quarter" idx="11"/>
          </p:nvPr>
        </p:nvSpPr>
        <p:spPr/>
        <p:txBody>
          <a:bodyPr/>
          <a:lstStyle/>
          <a:p>
            <a:r>
              <a:rPr lang="en-US"/>
              <a:t>Sample Footer Text</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08903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9D56B-6EBE-4E5F-99D9-2A3DBDF37D0A}" type="datetime1">
              <a:rPr lang="en-US" smtClean="0"/>
              <a:t>8/12/2025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360078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33F3CA-C7E3-432D-9282-18F13836509A}" type="datetime1">
              <a:rPr lang="en-US" smtClean="0"/>
              <a:t>8/12/2025</a:t>
            </a:fld>
            <a:endParaRPr lang="en-US" dirty="0"/>
          </a:p>
        </p:txBody>
      </p:sp>
      <p:sp>
        <p:nvSpPr>
          <p:cNvPr id="5" name="Footer Placeholder 4"/>
          <p:cNvSpPr>
            <a:spLocks noGrp="1"/>
          </p:cNvSpPr>
          <p:nvPr>
            <p:ph type="ftr" sz="quarter" idx="11"/>
          </p:nvPr>
        </p:nvSpPr>
        <p:spPr/>
        <p:txBody>
          <a:bodyPr/>
          <a:lstStyle/>
          <a:p>
            <a:r>
              <a:rPr lang="en-US"/>
              <a:t>Sample Footer Text</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022016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BE9C62-1337-40B8-BA50-E9F4861DB4BC}" type="datetime1">
              <a:rPr lang="en-US" smtClean="0"/>
              <a:t>8/12/2025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110780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C195EB-2DA3-4B24-8725-19BC22A7BE50}" type="datetime1">
              <a:rPr lang="en-US" smtClean="0"/>
              <a:t>8/12/2025</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631971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E237E6-0076-4915-A5A8-B7C11FA4F374}" type="datetime1">
              <a:rPr lang="en-US" smtClean="0"/>
              <a:t>8/12/2025</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85055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05F58F-C0B5-422A-8E5A-6B99E5D80F0A}" type="datetime1">
              <a:rPr lang="en-US" smtClean="0"/>
              <a:t>8/12/2025</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815953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65E655-9687-48DF-A33F-F8824CCCB5D1}" type="datetime1">
              <a:rPr lang="en-US" smtClean="0"/>
              <a:t>8/12/2025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980413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7FD56A-AAB8-4544-A495-D0645413C9E3}" type="datetime1">
              <a:rPr lang="en-US" smtClean="0"/>
              <a:t>8/12/2025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330775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193BAB95-8DA7-460B-B00A-7037C8394FB0}" type="datetime1">
              <a:rPr lang="en-US" smtClean="0"/>
              <a:pPr/>
              <a:t>8/12/2025</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Sample Footer Text</a:t>
            </a:r>
            <a:endParaRPr lang="en-US" dirty="0">
              <a:solidFill>
                <a:srgbClr val="FFFFFF"/>
              </a:solidFill>
            </a:endParaRP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14840716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1" name="Rectangle 10">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7053DE3-4457-024B-9C33-D795F987FA36}"/>
              </a:ext>
            </a:extLst>
          </p:cNvPr>
          <p:cNvSpPr>
            <a:spLocks noGrp="1"/>
          </p:cNvSpPr>
          <p:nvPr>
            <p:ph type="ctrTitle"/>
          </p:nvPr>
        </p:nvSpPr>
        <p:spPr>
          <a:xfrm>
            <a:off x="8160773" y="1113062"/>
            <a:ext cx="3382297" cy="3281957"/>
          </a:xfrm>
        </p:spPr>
        <p:txBody>
          <a:bodyPr>
            <a:normAutofit/>
          </a:bodyPr>
          <a:lstStyle/>
          <a:p>
            <a:pPr>
              <a:lnSpc>
                <a:spcPct val="90000"/>
              </a:lnSpc>
            </a:pPr>
            <a:r>
              <a:rPr lang="en-US" sz="3800" dirty="0">
                <a:solidFill>
                  <a:srgbClr val="EBEBEB"/>
                </a:solidFill>
              </a:rPr>
              <a:t>Water Rate Presentation</a:t>
            </a:r>
          </a:p>
        </p:txBody>
      </p:sp>
      <p:sp>
        <p:nvSpPr>
          <p:cNvPr id="3" name="Subtitle 2">
            <a:extLst>
              <a:ext uri="{FF2B5EF4-FFF2-40B4-BE49-F238E27FC236}">
                <a16:creationId xmlns:a16="http://schemas.microsoft.com/office/drawing/2014/main" id="{90480817-B3F1-583E-F864-671C333D2AB9}"/>
              </a:ext>
            </a:extLst>
          </p:cNvPr>
          <p:cNvSpPr>
            <a:spLocks noGrp="1"/>
          </p:cNvSpPr>
          <p:nvPr>
            <p:ph type="subTitle" idx="1"/>
          </p:nvPr>
        </p:nvSpPr>
        <p:spPr>
          <a:xfrm>
            <a:off x="8160773" y="4591665"/>
            <a:ext cx="3382298" cy="1150156"/>
          </a:xfrm>
        </p:spPr>
        <p:txBody>
          <a:bodyPr>
            <a:normAutofit/>
          </a:bodyPr>
          <a:lstStyle/>
          <a:p>
            <a:r>
              <a:rPr lang="en-US" dirty="0"/>
              <a:t>AUGUST 12, 2025</a:t>
            </a:r>
          </a:p>
          <a:p>
            <a:endParaRPr lang="en-US" dirty="0"/>
          </a:p>
        </p:txBody>
      </p:sp>
      <p:pic>
        <p:nvPicPr>
          <p:cNvPr id="4" name="Video 3">
            <a:extLst>
              <a:ext uri="{FF2B5EF4-FFF2-40B4-BE49-F238E27FC236}">
                <a16:creationId xmlns:a16="http://schemas.microsoft.com/office/drawing/2014/main" id="{C56CF5B5-AF8A-1C37-14E0-B853925D452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109763" y="1612668"/>
            <a:ext cx="6470907" cy="3629547"/>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7005423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4C721-E93F-DD38-5FE2-CFA12AD09ECD}"/>
              </a:ext>
            </a:extLst>
          </p:cNvPr>
          <p:cNvSpPr>
            <a:spLocks noGrp="1"/>
          </p:cNvSpPr>
          <p:nvPr>
            <p:ph type="title"/>
          </p:nvPr>
        </p:nvSpPr>
        <p:spPr/>
        <p:txBody>
          <a:bodyPr/>
          <a:lstStyle/>
          <a:p>
            <a:r>
              <a:rPr lang="en-US" dirty="0"/>
              <a:t>FY25 Recap</a:t>
            </a:r>
          </a:p>
        </p:txBody>
      </p:sp>
      <p:sp>
        <p:nvSpPr>
          <p:cNvPr id="3" name="Content Placeholder 2">
            <a:extLst>
              <a:ext uri="{FF2B5EF4-FFF2-40B4-BE49-F238E27FC236}">
                <a16:creationId xmlns:a16="http://schemas.microsoft.com/office/drawing/2014/main" id="{A9FBBD4D-A883-FC77-8613-C4AAE6761D6A}"/>
              </a:ext>
            </a:extLst>
          </p:cNvPr>
          <p:cNvSpPr>
            <a:spLocks noGrp="1"/>
          </p:cNvSpPr>
          <p:nvPr>
            <p:ph idx="1"/>
          </p:nvPr>
        </p:nvSpPr>
        <p:spPr>
          <a:xfrm>
            <a:off x="877078" y="2566177"/>
            <a:ext cx="10646227" cy="3853284"/>
          </a:xfrm>
        </p:spPr>
        <p:txBody>
          <a:bodyPr/>
          <a:lstStyle/>
          <a:p>
            <a:r>
              <a:rPr lang="en-US" sz="3200" dirty="0"/>
              <a:t>We invoiced $12,019,301 in Water &amp; Sewer charges in FY25.</a:t>
            </a:r>
          </a:p>
          <a:p>
            <a:r>
              <a:rPr lang="en-US" sz="3200" dirty="0"/>
              <a:t>We saw a less than 7% increase in usage last year, which combined with Lien collection accounted for a water/sewer revenue surplus of $125,850.</a:t>
            </a:r>
          </a:p>
          <a:p>
            <a:r>
              <a:rPr lang="en-US" sz="3200" dirty="0"/>
              <a:t>We collected 94.5% of the amount billed in FY25</a:t>
            </a:r>
          </a:p>
          <a:p>
            <a:endParaRPr lang="en-US" sz="3200" dirty="0"/>
          </a:p>
          <a:p>
            <a:pPr marL="0" indent="0">
              <a:buNone/>
            </a:pPr>
            <a:endParaRPr lang="en-US" sz="2400" dirty="0"/>
          </a:p>
          <a:p>
            <a:endParaRPr lang="en-US" dirty="0"/>
          </a:p>
          <a:p>
            <a:endParaRPr lang="en-US" dirty="0"/>
          </a:p>
        </p:txBody>
      </p:sp>
    </p:spTree>
    <p:extLst>
      <p:ext uri="{BB962C8B-B14F-4D97-AF65-F5344CB8AC3E}">
        <p14:creationId xmlns:p14="http://schemas.microsoft.com/office/powerpoint/2010/main" val="121021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2EC67-65AE-BF5D-63B4-2344F0DB74F7}"/>
              </a:ext>
            </a:extLst>
          </p:cNvPr>
          <p:cNvSpPr>
            <a:spLocks noGrp="1"/>
          </p:cNvSpPr>
          <p:nvPr>
            <p:ph type="title"/>
          </p:nvPr>
        </p:nvSpPr>
        <p:spPr/>
        <p:txBody>
          <a:bodyPr/>
          <a:lstStyle/>
          <a:p>
            <a:r>
              <a:rPr lang="en-US" dirty="0"/>
              <a:t>FY26 Water Rate	</a:t>
            </a:r>
          </a:p>
        </p:txBody>
      </p:sp>
      <p:pic>
        <p:nvPicPr>
          <p:cNvPr id="3" name="Picture 2">
            <a:extLst>
              <a:ext uri="{FF2B5EF4-FFF2-40B4-BE49-F238E27FC236}">
                <a16:creationId xmlns:a16="http://schemas.microsoft.com/office/drawing/2014/main" id="{E0D955B0-1550-8104-162B-16681982C39D}"/>
              </a:ext>
            </a:extLst>
          </p:cNvPr>
          <p:cNvPicPr>
            <a:picLocks noChangeAspect="1"/>
          </p:cNvPicPr>
          <p:nvPr/>
        </p:nvPicPr>
        <p:blipFill>
          <a:blip r:embed="rId2"/>
          <a:stretch>
            <a:fillRect/>
          </a:stretch>
        </p:blipFill>
        <p:spPr>
          <a:xfrm>
            <a:off x="769620" y="2995082"/>
            <a:ext cx="10795000" cy="2889250"/>
          </a:xfrm>
          <a:prstGeom prst="rect">
            <a:avLst/>
          </a:prstGeom>
        </p:spPr>
      </p:pic>
    </p:spTree>
    <p:extLst>
      <p:ext uri="{BB962C8B-B14F-4D97-AF65-F5344CB8AC3E}">
        <p14:creationId xmlns:p14="http://schemas.microsoft.com/office/powerpoint/2010/main" val="1787596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0B45-F602-5ACE-CA66-8CAA99873BAD}"/>
              </a:ext>
            </a:extLst>
          </p:cNvPr>
          <p:cNvSpPr>
            <a:spLocks noGrp="1"/>
          </p:cNvSpPr>
          <p:nvPr>
            <p:ph type="title"/>
          </p:nvPr>
        </p:nvSpPr>
        <p:spPr/>
        <p:txBody>
          <a:bodyPr/>
          <a:lstStyle/>
          <a:p>
            <a:r>
              <a:rPr lang="en-US" dirty="0"/>
              <a:t>FY 26 Water Rate (Cont.)	 </a:t>
            </a:r>
          </a:p>
        </p:txBody>
      </p:sp>
      <p:sp>
        <p:nvSpPr>
          <p:cNvPr id="3" name="Content Placeholder 2">
            <a:extLst>
              <a:ext uri="{FF2B5EF4-FFF2-40B4-BE49-F238E27FC236}">
                <a16:creationId xmlns:a16="http://schemas.microsoft.com/office/drawing/2014/main" id="{AE655352-8982-D2CA-1192-642113D74BBF}"/>
              </a:ext>
            </a:extLst>
          </p:cNvPr>
          <p:cNvSpPr>
            <a:spLocks noGrp="1"/>
          </p:cNvSpPr>
          <p:nvPr>
            <p:ph idx="1"/>
          </p:nvPr>
        </p:nvSpPr>
        <p:spPr>
          <a:xfrm>
            <a:off x="1154954" y="2603499"/>
            <a:ext cx="8825659" cy="3772133"/>
          </a:xfrm>
        </p:spPr>
        <p:txBody>
          <a:bodyPr>
            <a:normAutofit fontScale="92500" lnSpcReduction="20000"/>
          </a:bodyPr>
          <a:lstStyle/>
          <a:p>
            <a:r>
              <a:rPr lang="en-US" sz="4000" dirty="0"/>
              <a:t>FY26 rate increase will be $0.59 over FY25</a:t>
            </a:r>
          </a:p>
          <a:p>
            <a:r>
              <a:rPr lang="en-US" sz="4000" dirty="0"/>
              <a:t>New Combined Water/Sewer Rate for FY26 will be $26.84</a:t>
            </a:r>
          </a:p>
          <a:p>
            <a:r>
              <a:rPr lang="en-US" sz="4000" dirty="0"/>
              <a:t>This is a 2.25% increase over last year’s rate (The FY25 Rate was $26.25)</a:t>
            </a:r>
          </a:p>
          <a:p>
            <a:pPr marL="0" indent="0">
              <a:buNone/>
            </a:pPr>
            <a:endParaRPr lang="en-US" dirty="0"/>
          </a:p>
        </p:txBody>
      </p:sp>
    </p:spTree>
    <p:extLst>
      <p:ext uri="{BB962C8B-B14F-4D97-AF65-F5344CB8AC3E}">
        <p14:creationId xmlns:p14="http://schemas.microsoft.com/office/powerpoint/2010/main" val="3530944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102E-459C-B44F-B979-ADB1CA0A5C74}"/>
              </a:ext>
            </a:extLst>
          </p:cNvPr>
          <p:cNvSpPr>
            <a:spLocks noGrp="1"/>
          </p:cNvSpPr>
          <p:nvPr>
            <p:ph type="title"/>
          </p:nvPr>
        </p:nvSpPr>
        <p:spPr/>
        <p:txBody>
          <a:bodyPr/>
          <a:lstStyle/>
          <a:p>
            <a:r>
              <a:rPr lang="en-US"/>
              <a:t>Impact to Rate Payer	</a:t>
            </a:r>
            <a:endParaRPr lang="en-US" dirty="0"/>
          </a:p>
        </p:txBody>
      </p:sp>
      <p:graphicFrame>
        <p:nvGraphicFramePr>
          <p:cNvPr id="5" name="Object 4">
            <a:extLst>
              <a:ext uri="{FF2B5EF4-FFF2-40B4-BE49-F238E27FC236}">
                <a16:creationId xmlns:a16="http://schemas.microsoft.com/office/drawing/2014/main" id="{C22D4B07-7913-620B-3745-504B0CDEB61D}"/>
              </a:ext>
            </a:extLst>
          </p:cNvPr>
          <p:cNvGraphicFramePr>
            <a:graphicFrameLocks noChangeAspect="1"/>
          </p:cNvGraphicFramePr>
          <p:nvPr>
            <p:extLst>
              <p:ext uri="{D42A27DB-BD31-4B8C-83A1-F6EECF244321}">
                <p14:modId xmlns:p14="http://schemas.microsoft.com/office/powerpoint/2010/main" val="835512943"/>
              </p:ext>
            </p:extLst>
          </p:nvPr>
        </p:nvGraphicFramePr>
        <p:xfrm>
          <a:off x="1155700" y="2306638"/>
          <a:ext cx="10018713" cy="4284662"/>
        </p:xfrm>
        <a:graphic>
          <a:graphicData uri="http://schemas.openxmlformats.org/presentationml/2006/ole">
            <mc:AlternateContent xmlns:mc="http://schemas.openxmlformats.org/markup-compatibility/2006">
              <mc:Choice xmlns:v="urn:schemas-microsoft-com:vml" Requires="v">
                <p:oleObj name="Worksheet" r:id="rId2" imgW="8419977" imgH="5530938" progId="Excel.Sheet.12">
                  <p:embed/>
                </p:oleObj>
              </mc:Choice>
              <mc:Fallback>
                <p:oleObj name="Worksheet" r:id="rId2" imgW="8419977" imgH="5530938" progId="Excel.Sheet.12">
                  <p:embed/>
                  <p:pic>
                    <p:nvPicPr>
                      <p:cNvPr id="0" name=""/>
                      <p:cNvPicPr/>
                      <p:nvPr/>
                    </p:nvPicPr>
                    <p:blipFill>
                      <a:blip r:embed="rId3"/>
                      <a:stretch>
                        <a:fillRect/>
                      </a:stretch>
                    </p:blipFill>
                    <p:spPr>
                      <a:xfrm>
                        <a:off x="1155700" y="2306638"/>
                        <a:ext cx="10018713" cy="4284662"/>
                      </a:xfrm>
                      <a:prstGeom prst="rect">
                        <a:avLst/>
                      </a:prstGeom>
                    </p:spPr>
                  </p:pic>
                </p:oleObj>
              </mc:Fallback>
            </mc:AlternateContent>
          </a:graphicData>
        </a:graphic>
      </p:graphicFrame>
    </p:spTree>
    <p:extLst>
      <p:ext uri="{BB962C8B-B14F-4D97-AF65-F5344CB8AC3E}">
        <p14:creationId xmlns:p14="http://schemas.microsoft.com/office/powerpoint/2010/main" val="2642572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A9F3D-B07A-AE27-9005-08A5884DB98D}"/>
              </a:ext>
            </a:extLst>
          </p:cNvPr>
          <p:cNvSpPr>
            <a:spLocks noGrp="1"/>
          </p:cNvSpPr>
          <p:nvPr>
            <p:ph type="title"/>
          </p:nvPr>
        </p:nvSpPr>
        <p:spPr/>
        <p:txBody>
          <a:bodyPr/>
          <a:lstStyle/>
          <a:p>
            <a:r>
              <a:rPr lang="en-US" dirty="0"/>
              <a:t>Moving Forward	</a:t>
            </a:r>
          </a:p>
        </p:txBody>
      </p:sp>
      <p:sp>
        <p:nvSpPr>
          <p:cNvPr id="3" name="Content Placeholder 2">
            <a:extLst>
              <a:ext uri="{FF2B5EF4-FFF2-40B4-BE49-F238E27FC236}">
                <a16:creationId xmlns:a16="http://schemas.microsoft.com/office/drawing/2014/main" id="{24B382DA-740A-88ED-BE31-F0D6F0226A55}"/>
              </a:ext>
            </a:extLst>
          </p:cNvPr>
          <p:cNvSpPr>
            <a:spLocks noGrp="1"/>
          </p:cNvSpPr>
          <p:nvPr>
            <p:ph idx="1"/>
          </p:nvPr>
        </p:nvSpPr>
        <p:spPr>
          <a:xfrm>
            <a:off x="1554759" y="2477665"/>
            <a:ext cx="8825659" cy="4149638"/>
          </a:xfrm>
        </p:spPr>
        <p:txBody>
          <a:bodyPr>
            <a:noAutofit/>
          </a:bodyPr>
          <a:lstStyle/>
          <a:p>
            <a:r>
              <a:rPr lang="en-US" sz="2100" dirty="0"/>
              <a:t>We will continue to use Water/Sewer Retained Earnings to fund Unanticipated Capital projects in FY26 if we exceed the capital funds included in the FY26 budget ($220,000)</a:t>
            </a:r>
          </a:p>
          <a:p>
            <a:r>
              <a:rPr lang="en-US" sz="2100" dirty="0"/>
              <a:t>We are looking at bonding opportunities to fund FY26 Capital projects and will be back in front of the Town Council over the next few months for authorization.  Projects to be funded with Water Stabilization Funds. (Current Balance $1,094,938)</a:t>
            </a:r>
          </a:p>
          <a:p>
            <a:r>
              <a:rPr lang="en-US" sz="2100" dirty="0"/>
              <a:t>We continue to look for low—or no-interest opportunities offered by the MWRA and State, similar to the SRF Loans for the lead pipe replacement program, to fund our capital projects.  </a:t>
            </a:r>
          </a:p>
        </p:txBody>
      </p:sp>
    </p:spTree>
    <p:extLst>
      <p:ext uri="{BB962C8B-B14F-4D97-AF65-F5344CB8AC3E}">
        <p14:creationId xmlns:p14="http://schemas.microsoft.com/office/powerpoint/2010/main" val="5288340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4513</TotalTime>
  <Words>231</Words>
  <Application>Microsoft Office PowerPoint</Application>
  <PresentationFormat>Widescreen</PresentationFormat>
  <Paragraphs>18</Paragraphs>
  <Slides>6</Slides>
  <Notes>0</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vt:i4>
      </vt:variant>
    </vt:vector>
  </HeadingPairs>
  <TitlesOfParts>
    <vt:vector size="11" baseType="lpstr">
      <vt:lpstr>Arial</vt:lpstr>
      <vt:lpstr>Century Gothic</vt:lpstr>
      <vt:lpstr>Wingdings 3</vt:lpstr>
      <vt:lpstr>Ion Boardroom</vt:lpstr>
      <vt:lpstr>Microsoft Excel Worksheet</vt:lpstr>
      <vt:lpstr>Water Rate Presentation</vt:lpstr>
      <vt:lpstr>FY25 Recap</vt:lpstr>
      <vt:lpstr>FY26 Water Rate </vt:lpstr>
      <vt:lpstr>FY 26 Water Rate (Cont.)  </vt:lpstr>
      <vt:lpstr>Impact to Rate Payer </vt:lpstr>
      <vt:lpstr>Moving Forward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Rate Presentation</dc:title>
  <dc:creator>Anthony Marino</dc:creator>
  <cp:lastModifiedBy>Sarah Johnson</cp:lastModifiedBy>
  <cp:revision>19</cp:revision>
  <dcterms:created xsi:type="dcterms:W3CDTF">2022-07-18T15:54:32Z</dcterms:created>
  <dcterms:modified xsi:type="dcterms:W3CDTF">2025-08-12T19:59:49Z</dcterms:modified>
</cp:coreProperties>
</file>