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5"/>
  </p:notesMasterIdLst>
  <p:sldIdLst>
    <p:sldId id="256" r:id="rId2"/>
    <p:sldId id="259" r:id="rId3"/>
    <p:sldId id="27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7CC62-C7C5-496F-8B43-808510E8FEAD}"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60ACE-972D-4916-A9BE-94F591794BB8}" type="slidenum">
              <a:rPr lang="en-US" smtClean="0"/>
              <a:t>‹#›</a:t>
            </a:fld>
            <a:endParaRPr lang="en-US"/>
          </a:p>
        </p:txBody>
      </p:sp>
    </p:spTree>
    <p:extLst>
      <p:ext uri="{BB962C8B-B14F-4D97-AF65-F5344CB8AC3E}">
        <p14:creationId xmlns:p14="http://schemas.microsoft.com/office/powerpoint/2010/main" val="369832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64912c255a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64912c255a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12/16/2025</a:t>
            </a:fld>
            <a:endParaRPr lang="en-US"/>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24600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65137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12/16/2025</a:t>
            </a:fld>
            <a:endParaRPr lang="en-US"/>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95354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92967" y="593367"/>
            <a:ext cx="11283600" cy="763600"/>
          </a:xfrm>
          <a:prstGeom prst="rect">
            <a:avLst/>
          </a:prstGeom>
          <a:solidFill>
            <a:srgbClr val="49C8F3"/>
          </a:solidFill>
        </p:spPr>
        <p:txBody>
          <a:bodyPr spcFirstLastPara="1" wrap="square" lIns="91425" tIns="91425" rIns="91425" bIns="91425" anchor="t" anchorCtr="0">
            <a:normAutofit/>
          </a:bodyPr>
          <a:lstStyle>
            <a:lvl1pPr lvl="0">
              <a:spcBef>
                <a:spcPts val="0"/>
              </a:spcBef>
              <a:spcAft>
                <a:spcPts val="0"/>
              </a:spcAft>
              <a:buSzPts val="2800"/>
              <a:buFont typeface="Patua One"/>
              <a:buNone/>
              <a:defRPr>
                <a:latin typeface="Patua One"/>
                <a:ea typeface="Patua One"/>
                <a:cs typeface="Patua One"/>
                <a:sym typeface="Patu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Font typeface="Arvo"/>
              <a:buChar char="●"/>
              <a:defRPr>
                <a:latin typeface="Arvo"/>
                <a:ea typeface="Arvo"/>
                <a:cs typeface="Arvo"/>
                <a:sym typeface="Arvo"/>
              </a:defRPr>
            </a:lvl1pPr>
            <a:lvl2pPr marL="1219170" lvl="1" indent="-423323">
              <a:spcBef>
                <a:spcPts val="0"/>
              </a:spcBef>
              <a:spcAft>
                <a:spcPts val="0"/>
              </a:spcAft>
              <a:buSzPts val="1400"/>
              <a:buFont typeface="Arvo"/>
              <a:buChar char="○"/>
              <a:defRPr>
                <a:latin typeface="Arvo"/>
                <a:ea typeface="Arvo"/>
                <a:cs typeface="Arvo"/>
                <a:sym typeface="Arvo"/>
              </a:defRPr>
            </a:lvl2pPr>
            <a:lvl3pPr marL="1828754" lvl="2" indent="-423323">
              <a:spcBef>
                <a:spcPts val="0"/>
              </a:spcBef>
              <a:spcAft>
                <a:spcPts val="0"/>
              </a:spcAft>
              <a:buSzPts val="1400"/>
              <a:buFont typeface="Arvo"/>
              <a:buChar char="■"/>
              <a:defRPr>
                <a:latin typeface="Arvo"/>
                <a:ea typeface="Arvo"/>
                <a:cs typeface="Arvo"/>
                <a:sym typeface="Arvo"/>
              </a:defRPr>
            </a:lvl3pPr>
            <a:lvl4pPr marL="2438339" lvl="3" indent="-423323">
              <a:spcBef>
                <a:spcPts val="0"/>
              </a:spcBef>
              <a:spcAft>
                <a:spcPts val="0"/>
              </a:spcAft>
              <a:buSzPts val="1400"/>
              <a:buFont typeface="Arvo"/>
              <a:buChar char="●"/>
              <a:defRPr>
                <a:latin typeface="Arvo"/>
                <a:ea typeface="Arvo"/>
                <a:cs typeface="Arvo"/>
                <a:sym typeface="Arvo"/>
              </a:defRPr>
            </a:lvl4pPr>
            <a:lvl5pPr marL="3047924" lvl="4" indent="-423323">
              <a:spcBef>
                <a:spcPts val="0"/>
              </a:spcBef>
              <a:spcAft>
                <a:spcPts val="0"/>
              </a:spcAft>
              <a:buSzPts val="1400"/>
              <a:buFont typeface="Arvo"/>
              <a:buChar char="○"/>
              <a:defRPr>
                <a:latin typeface="Arvo"/>
                <a:ea typeface="Arvo"/>
                <a:cs typeface="Arvo"/>
                <a:sym typeface="Arvo"/>
              </a:defRPr>
            </a:lvl5pPr>
            <a:lvl6pPr marL="3657509" lvl="5" indent="-423323">
              <a:spcBef>
                <a:spcPts val="0"/>
              </a:spcBef>
              <a:spcAft>
                <a:spcPts val="0"/>
              </a:spcAft>
              <a:buSzPts val="1400"/>
              <a:buFont typeface="Arvo"/>
              <a:buChar char="■"/>
              <a:defRPr>
                <a:latin typeface="Arvo"/>
                <a:ea typeface="Arvo"/>
                <a:cs typeface="Arvo"/>
                <a:sym typeface="Arvo"/>
              </a:defRPr>
            </a:lvl6pPr>
            <a:lvl7pPr marL="4267093" lvl="6" indent="-423323">
              <a:spcBef>
                <a:spcPts val="0"/>
              </a:spcBef>
              <a:spcAft>
                <a:spcPts val="0"/>
              </a:spcAft>
              <a:buSzPts val="1400"/>
              <a:buFont typeface="Arvo"/>
              <a:buChar char="●"/>
              <a:defRPr>
                <a:latin typeface="Arvo"/>
                <a:ea typeface="Arvo"/>
                <a:cs typeface="Arvo"/>
                <a:sym typeface="Arvo"/>
              </a:defRPr>
            </a:lvl7pPr>
            <a:lvl8pPr marL="4876678" lvl="7" indent="-423323">
              <a:spcBef>
                <a:spcPts val="0"/>
              </a:spcBef>
              <a:spcAft>
                <a:spcPts val="0"/>
              </a:spcAft>
              <a:buSzPts val="1400"/>
              <a:buFont typeface="Arvo"/>
              <a:buChar char="○"/>
              <a:defRPr>
                <a:latin typeface="Arvo"/>
                <a:ea typeface="Arvo"/>
                <a:cs typeface="Arvo"/>
                <a:sym typeface="Arvo"/>
              </a:defRPr>
            </a:lvl8pPr>
            <a:lvl9pPr marL="5486263" lvl="8" indent="-423323">
              <a:spcBef>
                <a:spcPts val="0"/>
              </a:spcBef>
              <a:spcAft>
                <a:spcPts val="0"/>
              </a:spcAft>
              <a:buSzPts val="1400"/>
              <a:buFont typeface="Arvo"/>
              <a:buChar char="■"/>
              <a:defRPr>
                <a:latin typeface="Arvo"/>
                <a:ea typeface="Arvo"/>
                <a:cs typeface="Arvo"/>
                <a:sym typeface="Arvo"/>
              </a:defRPr>
            </a:lvl9pPr>
          </a:lstStyle>
          <a:p>
            <a:endParaRPr/>
          </a:p>
        </p:txBody>
      </p:sp>
      <p:sp>
        <p:nvSpPr>
          <p:cNvPr id="64" name="Google Shape;64;p16"/>
          <p:cNvSpPr txBox="1">
            <a:spLocks noGrp="1"/>
          </p:cNvSpPr>
          <p:nvPr>
            <p:ph type="sldNum" idx="12"/>
          </p:nvPr>
        </p:nvSpPr>
        <p:spPr>
          <a:xfrm>
            <a:off x="11010129" y="6217633"/>
            <a:ext cx="1018000" cy="524800"/>
          </a:xfrm>
          <a:prstGeom prst="rect">
            <a:avLst/>
          </a:prstGeom>
        </p:spPr>
        <p:txBody>
          <a:bodyPr spcFirstLastPara="1" wrap="square" lIns="91425" tIns="91425" rIns="91425" bIns="91425" anchor="ctr" anchorCtr="0">
            <a:noAutofit/>
          </a:bodyPr>
          <a:lstStyle>
            <a:lvl1pPr lvl="0">
              <a:buClr>
                <a:schemeClr val="dk1"/>
              </a:buClr>
              <a:buSzPts val="1100"/>
              <a:buFont typeface="Arial"/>
              <a:buNone/>
              <a:defRPr>
                <a:solidFill>
                  <a:srgbClr val="27B0E2"/>
                </a:solidFill>
              </a:defRPr>
            </a:lvl1pPr>
            <a:lvl2pPr lvl="1">
              <a:buClr>
                <a:schemeClr val="dk1"/>
              </a:buClr>
              <a:buSzPts val="1100"/>
              <a:buFont typeface="Arial"/>
              <a:buNone/>
              <a:defRPr>
                <a:solidFill>
                  <a:srgbClr val="27B0E2"/>
                </a:solidFill>
              </a:defRPr>
            </a:lvl2pPr>
            <a:lvl3pPr lvl="2">
              <a:buClr>
                <a:schemeClr val="dk1"/>
              </a:buClr>
              <a:buSzPts val="1100"/>
              <a:buFont typeface="Arial"/>
              <a:buNone/>
              <a:defRPr>
                <a:solidFill>
                  <a:srgbClr val="27B0E2"/>
                </a:solidFill>
              </a:defRPr>
            </a:lvl3pPr>
            <a:lvl4pPr lvl="3">
              <a:buClr>
                <a:schemeClr val="dk1"/>
              </a:buClr>
              <a:buSzPts val="1100"/>
              <a:buFont typeface="Arial"/>
              <a:buNone/>
              <a:defRPr>
                <a:solidFill>
                  <a:srgbClr val="27B0E2"/>
                </a:solidFill>
              </a:defRPr>
            </a:lvl4pPr>
            <a:lvl5pPr lvl="4">
              <a:buClr>
                <a:schemeClr val="dk1"/>
              </a:buClr>
              <a:buSzPts val="1100"/>
              <a:buFont typeface="Arial"/>
              <a:buNone/>
              <a:defRPr>
                <a:solidFill>
                  <a:srgbClr val="27B0E2"/>
                </a:solidFill>
              </a:defRPr>
            </a:lvl5pPr>
            <a:lvl6pPr lvl="5">
              <a:buClr>
                <a:schemeClr val="dk1"/>
              </a:buClr>
              <a:buSzPts val="1100"/>
              <a:buFont typeface="Arial"/>
              <a:buNone/>
              <a:defRPr>
                <a:solidFill>
                  <a:srgbClr val="27B0E2"/>
                </a:solidFill>
              </a:defRPr>
            </a:lvl6pPr>
            <a:lvl7pPr lvl="6">
              <a:buClr>
                <a:schemeClr val="dk1"/>
              </a:buClr>
              <a:buSzPts val="1100"/>
              <a:buFont typeface="Arial"/>
              <a:buNone/>
              <a:defRPr>
                <a:solidFill>
                  <a:srgbClr val="27B0E2"/>
                </a:solidFill>
              </a:defRPr>
            </a:lvl7pPr>
            <a:lvl8pPr lvl="7">
              <a:buClr>
                <a:schemeClr val="dk1"/>
              </a:buClr>
              <a:buSzPts val="1100"/>
              <a:buFont typeface="Arial"/>
              <a:buNone/>
              <a:defRPr>
                <a:solidFill>
                  <a:srgbClr val="27B0E2"/>
                </a:solidFill>
              </a:defRPr>
            </a:lvl8pPr>
            <a:lvl9pPr lvl="8">
              <a:buClr>
                <a:schemeClr val="dk1"/>
              </a:buClr>
              <a:buSzPts val="1100"/>
              <a:buFont typeface="Arial"/>
              <a:buNone/>
              <a:defRPr>
                <a:solidFill>
                  <a:srgbClr val="27B0E2"/>
                </a:solidFill>
              </a:defRPr>
            </a:lvl9pPr>
          </a:lstStyle>
          <a:p>
            <a:r>
              <a:rPr lang="en"/>
              <a:t> </a:t>
            </a:r>
            <a:fld id="{00000000-1234-1234-1234-123412341234}" type="slidenum">
              <a:rPr lang="en" smtClean="0"/>
              <a:pPr/>
              <a:t>‹#›</a:t>
            </a:fld>
            <a:r>
              <a:rPr lang="en">
                <a:solidFill>
                  <a:srgbClr val="49C8F3"/>
                </a:solidFill>
              </a:rPr>
              <a:t>.</a:t>
            </a:r>
            <a:endParaRPr/>
          </a:p>
        </p:txBody>
      </p:sp>
    </p:spTree>
    <p:extLst>
      <p:ext uri="{BB962C8B-B14F-4D97-AF65-F5344CB8AC3E}">
        <p14:creationId xmlns:p14="http://schemas.microsoft.com/office/powerpoint/2010/main" val="14105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9584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45717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95295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889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79742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43021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01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12/16/2025</a:t>
            </a:fld>
            <a:endParaRPr lang="en-US"/>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153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12/16/2025</a:t>
            </a:fld>
            <a:endParaRPr lang="en-US" spc="5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6624150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 id="2147483699" r:id="rId12"/>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6072" y="2377376"/>
            <a:ext cx="5916145" cy="3114996"/>
          </a:xfrm>
        </p:spPr>
        <p:txBody>
          <a:bodyPr anchor="b">
            <a:normAutofit fontScale="90000"/>
          </a:bodyPr>
          <a:lstStyle/>
          <a:p>
            <a:pPr algn="l"/>
            <a:r>
              <a:rPr lang="en-US" sz="1400" dirty="0">
                <a:solidFill>
                  <a:schemeClr val="bg1"/>
                </a:solidFill>
              </a:rPr>
              <a:t>Massport Community Advisory committee</a:t>
            </a:r>
            <a:br>
              <a:rPr lang="en-US" sz="1400" dirty="0">
                <a:solidFill>
                  <a:schemeClr val="bg1"/>
                </a:solidFill>
              </a:rPr>
            </a:br>
            <a:br>
              <a:rPr lang="en-US" sz="1400" dirty="0">
                <a:solidFill>
                  <a:schemeClr val="bg1"/>
                </a:solidFill>
              </a:rPr>
            </a:br>
            <a:r>
              <a:rPr lang="en-US" sz="1400" dirty="0">
                <a:solidFill>
                  <a:schemeClr val="bg1"/>
                </a:solidFill>
              </a:rPr>
              <a:t>	established by legislation in 2014</a:t>
            </a:r>
            <a:br>
              <a:rPr lang="en-US" sz="1400" dirty="0">
                <a:solidFill>
                  <a:schemeClr val="bg1"/>
                </a:solidFill>
              </a:rPr>
            </a:br>
            <a:r>
              <a:rPr lang="en-US" sz="1400" dirty="0">
                <a:solidFill>
                  <a:schemeClr val="bg1"/>
                </a:solidFill>
              </a:rPr>
              <a:t>	35 communities represented; 41 representatives</a:t>
            </a:r>
            <a:br>
              <a:rPr lang="en-US" sz="1400" dirty="0">
                <a:solidFill>
                  <a:schemeClr val="bg1"/>
                </a:solidFill>
              </a:rPr>
            </a:br>
            <a:r>
              <a:rPr lang="en-US" sz="1400" dirty="0">
                <a:solidFill>
                  <a:schemeClr val="bg1"/>
                </a:solidFill>
              </a:rPr>
              <a:t>	voice of impacted communities</a:t>
            </a:r>
            <a:br>
              <a:rPr lang="en-US" sz="1400" dirty="0">
                <a:solidFill>
                  <a:schemeClr val="bg1"/>
                </a:solidFill>
              </a:rPr>
            </a:br>
            <a:r>
              <a:rPr lang="en-US" sz="1400" dirty="0">
                <a:solidFill>
                  <a:schemeClr val="bg1"/>
                </a:solidFill>
              </a:rPr>
              <a:t>	provide oversight to Massport</a:t>
            </a:r>
            <a:br>
              <a:rPr lang="en-US" sz="1400" dirty="0">
                <a:solidFill>
                  <a:schemeClr val="bg1"/>
                </a:solidFill>
              </a:rPr>
            </a:br>
            <a:br>
              <a:rPr lang="en-US" sz="1400" dirty="0">
                <a:solidFill>
                  <a:schemeClr val="bg1"/>
                </a:solidFill>
              </a:rPr>
            </a:br>
            <a:br>
              <a:rPr lang="en-US" sz="1400" dirty="0">
                <a:solidFill>
                  <a:schemeClr val="bg1"/>
                </a:solidFill>
              </a:rPr>
            </a:br>
            <a:r>
              <a:rPr lang="en-US" sz="1400" dirty="0" err="1">
                <a:solidFill>
                  <a:schemeClr val="bg1"/>
                </a:solidFill>
              </a:rPr>
              <a:t>rnav</a:t>
            </a:r>
            <a:r>
              <a:rPr lang="en-US" sz="1400" dirty="0">
                <a:solidFill>
                  <a:schemeClr val="bg1"/>
                </a:solidFill>
              </a:rPr>
              <a:t> study</a:t>
            </a:r>
            <a:br>
              <a:rPr lang="en-US" sz="1400" dirty="0">
                <a:solidFill>
                  <a:schemeClr val="bg1"/>
                </a:solidFill>
              </a:rPr>
            </a:br>
            <a:r>
              <a:rPr lang="en-US" sz="1400" dirty="0">
                <a:solidFill>
                  <a:schemeClr val="bg1"/>
                </a:solidFill>
              </a:rPr>
              <a:t>	made modifications to some flight patterns to 			reduce noise impact</a:t>
            </a:r>
            <a:br>
              <a:rPr lang="en-US" sz="1400" dirty="0">
                <a:solidFill>
                  <a:schemeClr val="bg1"/>
                </a:solidFill>
              </a:rPr>
            </a:br>
            <a:r>
              <a:rPr lang="en-US" sz="1400" dirty="0">
                <a:solidFill>
                  <a:schemeClr val="bg1"/>
                </a:solidFill>
              </a:rPr>
              <a:t>	current focus on air quality, climate impacts</a:t>
            </a:r>
            <a:br>
              <a:rPr lang="en-US" sz="1400" dirty="0">
                <a:solidFill>
                  <a:schemeClr val="bg1"/>
                </a:solidFill>
              </a:rPr>
            </a:br>
            <a:br>
              <a:rPr lang="en-US" sz="1400" dirty="0">
                <a:solidFill>
                  <a:schemeClr val="bg1"/>
                </a:solidFill>
              </a:rPr>
            </a:br>
            <a:r>
              <a:rPr lang="en-US" sz="1400" dirty="0">
                <a:solidFill>
                  <a:schemeClr val="bg1"/>
                </a:solidFill>
              </a:rPr>
              <a:t>advocacy</a:t>
            </a:r>
            <a:br>
              <a:rPr lang="en-US" sz="1400" dirty="0">
                <a:solidFill>
                  <a:schemeClr val="bg1"/>
                </a:solidFill>
              </a:rPr>
            </a:br>
            <a:r>
              <a:rPr lang="en-US" sz="1400" dirty="0">
                <a:solidFill>
                  <a:schemeClr val="bg1"/>
                </a:solidFill>
              </a:rPr>
              <a:t>	residential soundproofing program</a:t>
            </a:r>
            <a:br>
              <a:rPr lang="en-US" sz="1400" dirty="0">
                <a:solidFill>
                  <a:schemeClr val="bg1"/>
                </a:solidFill>
              </a:rPr>
            </a:br>
            <a:r>
              <a:rPr lang="en-US" sz="1400" dirty="0">
                <a:solidFill>
                  <a:schemeClr val="bg1"/>
                </a:solidFill>
              </a:rPr>
              <a:t>	Massport development projects – </a:t>
            </a:r>
            <a:r>
              <a:rPr lang="en-US" sz="1400" dirty="0" err="1">
                <a:solidFill>
                  <a:schemeClr val="bg1"/>
                </a:solidFill>
              </a:rPr>
              <a:t>Mepa</a:t>
            </a:r>
            <a:br>
              <a:rPr lang="en-US" sz="1400" dirty="0">
                <a:solidFill>
                  <a:schemeClr val="bg1"/>
                </a:solidFill>
              </a:rPr>
            </a:br>
            <a:r>
              <a:rPr lang="en-US" sz="1400" dirty="0">
                <a:solidFill>
                  <a:schemeClr val="bg1"/>
                </a:solidFill>
              </a:rPr>
              <a:t>	logan working group – air quality mitigation projects</a:t>
            </a:r>
            <a:br>
              <a:rPr lang="en-US" sz="1400" dirty="0">
                <a:solidFill>
                  <a:schemeClr val="bg1"/>
                </a:solidFill>
              </a:rPr>
            </a:br>
            <a:r>
              <a:rPr lang="en-US" sz="1400" dirty="0">
                <a:solidFill>
                  <a:schemeClr val="bg1"/>
                </a:solidFill>
              </a:rPr>
              <a:t>	legislation </a:t>
            </a:r>
            <a:br>
              <a:rPr lang="en-US" sz="1400" dirty="0">
                <a:solidFill>
                  <a:schemeClr val="bg1"/>
                </a:solidFill>
              </a:rPr>
            </a:br>
            <a:r>
              <a:rPr lang="en-US" sz="1400" dirty="0">
                <a:solidFill>
                  <a:schemeClr val="bg1"/>
                </a:solidFill>
              </a:rPr>
              <a:t>		</a:t>
            </a:r>
          </a:p>
        </p:txBody>
      </p:sp>
      <p:sp>
        <p:nvSpPr>
          <p:cNvPr id="3" name="Subtitle 2"/>
          <p:cNvSpPr>
            <a:spLocks noGrp="1"/>
          </p:cNvSpPr>
          <p:nvPr>
            <p:ph type="subTitle" idx="1"/>
          </p:nvPr>
        </p:nvSpPr>
        <p:spPr>
          <a:xfrm>
            <a:off x="5060096" y="640081"/>
            <a:ext cx="5916145" cy="844590"/>
          </a:xfrm>
        </p:spPr>
        <p:txBody>
          <a:bodyPr anchor="t">
            <a:normAutofit/>
          </a:bodyPr>
          <a:lstStyle/>
          <a:p>
            <a:pPr algn="l"/>
            <a:r>
              <a:rPr lang="en-US" dirty="0"/>
              <a:t>History of MCAC:</a:t>
            </a:r>
          </a:p>
        </p:txBody>
      </p:sp>
      <p:pic>
        <p:nvPicPr>
          <p:cNvPr id="4" name="Picture 3" descr="A close-up of a logo&#10;&#10;Description automatically generated">
            <a:extLst>
              <a:ext uri="{FF2B5EF4-FFF2-40B4-BE49-F238E27FC236}">
                <a16:creationId xmlns:a16="http://schemas.microsoft.com/office/drawing/2014/main" id="{C432F964-5002-1056-5C7E-8DCE87F497CA}"/>
              </a:ext>
            </a:extLst>
          </p:cNvPr>
          <p:cNvPicPr>
            <a:picLocks noChangeAspect="1"/>
          </p:cNvPicPr>
          <p:nvPr/>
        </p:nvPicPr>
        <p:blipFill>
          <a:blip r:embed="rId2"/>
          <a:stretch>
            <a:fillRect/>
          </a:stretch>
        </p:blipFill>
        <p:spPr>
          <a:xfrm>
            <a:off x="16246" y="2377376"/>
            <a:ext cx="4544956" cy="129710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a:extLst>
              <a:ext uri="{FF2B5EF4-FFF2-40B4-BE49-F238E27FC236}">
                <a16:creationId xmlns:a16="http://schemas.microsoft.com/office/drawing/2014/main" id="{C17FC9DE-60B7-1A58-0C47-0E5AA9830206}"/>
              </a:ext>
            </a:extLst>
          </p:cNvPr>
          <p:cNvPicPr>
            <a:picLocks noChangeAspect="1"/>
          </p:cNvPicPr>
          <p:nvPr/>
        </p:nvPicPr>
        <p:blipFill>
          <a:blip r:embed="rId2"/>
          <a:stretch>
            <a:fillRect/>
          </a:stretch>
        </p:blipFill>
        <p:spPr>
          <a:xfrm>
            <a:off x="-615" y="-767"/>
            <a:ext cx="4167649" cy="1230569"/>
          </a:xfrm>
          <a:prstGeom prst="rect">
            <a:avLst/>
          </a:prstGeom>
        </p:spPr>
      </p:pic>
      <p:sp>
        <p:nvSpPr>
          <p:cNvPr id="2" name="TextBox 1">
            <a:extLst>
              <a:ext uri="{FF2B5EF4-FFF2-40B4-BE49-F238E27FC236}">
                <a16:creationId xmlns:a16="http://schemas.microsoft.com/office/drawing/2014/main" id="{E9E6A092-3CCD-54C6-B8A9-D87207F4EEDD}"/>
              </a:ext>
            </a:extLst>
          </p:cNvPr>
          <p:cNvSpPr txBox="1"/>
          <p:nvPr/>
        </p:nvSpPr>
        <p:spPr>
          <a:xfrm>
            <a:off x="1515152" y="1012765"/>
            <a:ext cx="6318208" cy="1384995"/>
          </a:xfrm>
          <a:prstGeom prst="rect">
            <a:avLst/>
          </a:prstGeom>
          <a:noFill/>
        </p:spPr>
        <p:txBody>
          <a:bodyPr wrap="square" rtlCol="0">
            <a:spAutoFit/>
          </a:bodyPr>
          <a:lstStyle/>
          <a:p>
            <a:r>
              <a:rPr lang="en-US" sz="1400" dirty="0"/>
              <a:t>Logan Air Monitoring Program</a:t>
            </a:r>
          </a:p>
          <a:p>
            <a:endParaRPr lang="en-US" sz="1400" dirty="0"/>
          </a:p>
          <a:p>
            <a:pPr marL="285750" indent="-285750">
              <a:buFont typeface="Arial" panose="020B0604020202020204" pitchFamily="34" charset="0"/>
              <a:buChar char="•"/>
            </a:pPr>
            <a:r>
              <a:rPr lang="en-US" sz="1400" dirty="0"/>
              <a:t>One reference grade sensor in East Boston – collecting data since December 2024</a:t>
            </a:r>
          </a:p>
          <a:p>
            <a:pPr marL="285750" indent="-285750">
              <a:buFont typeface="Arial" panose="020B0604020202020204" pitchFamily="34" charset="0"/>
              <a:buChar char="•"/>
            </a:pPr>
            <a:r>
              <a:rPr lang="en-US" sz="1400" dirty="0"/>
              <a:t>Three </a:t>
            </a:r>
            <a:r>
              <a:rPr lang="en-US" sz="1400" dirty="0" err="1"/>
              <a:t>QuantAQ</a:t>
            </a:r>
            <a:r>
              <a:rPr lang="en-US" sz="1400" dirty="0"/>
              <a:t> </a:t>
            </a:r>
            <a:r>
              <a:rPr lang="en-US" sz="1400" dirty="0" err="1"/>
              <a:t>Modulair</a:t>
            </a:r>
            <a:r>
              <a:rPr lang="en-US" sz="1400" dirty="0"/>
              <a:t> UFP sensors – two in East Boston, one in Winthrop since August 2025</a:t>
            </a:r>
          </a:p>
        </p:txBody>
      </p:sp>
      <p:pic>
        <p:nvPicPr>
          <p:cNvPr id="3" name="Google Shape;333;p50">
            <a:extLst>
              <a:ext uri="{FF2B5EF4-FFF2-40B4-BE49-F238E27FC236}">
                <a16:creationId xmlns:a16="http://schemas.microsoft.com/office/drawing/2014/main" id="{40E62FDD-B877-A96C-371F-D606969564BE}"/>
              </a:ext>
            </a:extLst>
          </p:cNvPr>
          <p:cNvPicPr preferRelativeResize="0"/>
          <p:nvPr/>
        </p:nvPicPr>
        <p:blipFill rotWithShape="1">
          <a:blip r:embed="rId3">
            <a:alphaModFix/>
          </a:blip>
          <a:srcRect l="61972" r="8800" b="4205"/>
          <a:stretch/>
        </p:blipFill>
        <p:spPr>
          <a:xfrm>
            <a:off x="8728822" y="841869"/>
            <a:ext cx="2351732" cy="5174262"/>
          </a:xfrm>
          <a:prstGeom prst="rect">
            <a:avLst/>
          </a:prstGeom>
          <a:noFill/>
          <a:ln>
            <a:noFill/>
          </a:ln>
        </p:spPr>
      </p:pic>
      <p:pic>
        <p:nvPicPr>
          <p:cNvPr id="5" name="Google Shape;332;p50">
            <a:extLst>
              <a:ext uri="{FF2B5EF4-FFF2-40B4-BE49-F238E27FC236}">
                <a16:creationId xmlns:a16="http://schemas.microsoft.com/office/drawing/2014/main" id="{3610D0AD-565C-B26C-D4C3-8D1862C8B893}"/>
              </a:ext>
            </a:extLst>
          </p:cNvPr>
          <p:cNvPicPr preferRelativeResize="0"/>
          <p:nvPr/>
        </p:nvPicPr>
        <p:blipFill>
          <a:blip r:embed="rId4">
            <a:alphaModFix/>
          </a:blip>
          <a:stretch>
            <a:fillRect/>
          </a:stretch>
        </p:blipFill>
        <p:spPr>
          <a:xfrm>
            <a:off x="1111446" y="2407069"/>
            <a:ext cx="6767454" cy="4106344"/>
          </a:xfrm>
          <a:prstGeom prst="rect">
            <a:avLst/>
          </a:prstGeom>
          <a:noFill/>
          <a:ln>
            <a:noFill/>
          </a:ln>
        </p:spPr>
      </p:pic>
    </p:spTree>
    <p:extLst>
      <p:ext uri="{BB962C8B-B14F-4D97-AF65-F5344CB8AC3E}">
        <p14:creationId xmlns:p14="http://schemas.microsoft.com/office/powerpoint/2010/main" val="382562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sldNum" idx="12"/>
          </p:nvPr>
        </p:nvSpPr>
        <p:spPr>
          <a:xfrm>
            <a:off x="11010129" y="6217633"/>
            <a:ext cx="1018000" cy="524800"/>
          </a:xfrm>
          <a:prstGeom prst="rect">
            <a:avLst/>
          </a:prstGeom>
        </p:spPr>
        <p:txBody>
          <a:bodyPr spcFirstLastPara="1" vert="horz" wrap="square" lIns="121900" tIns="121900" rIns="121900" bIns="121900" rtlCol="0" anchor="ctr" anchorCtr="0">
            <a:noAutofit/>
          </a:bodyPr>
          <a:lstStyle/>
          <a:p>
            <a:r>
              <a:rPr lang="en" dirty="0"/>
              <a:t> </a:t>
            </a:r>
            <a:fld id="{00000000-1234-1234-1234-123412341234}" type="slidenum">
              <a:rPr lang="en"/>
              <a:pPr/>
              <a:t>3</a:t>
            </a:fld>
            <a:r>
              <a:rPr lang="en" dirty="0">
                <a:solidFill>
                  <a:srgbClr val="49C8F3"/>
                </a:solidFill>
              </a:rPr>
              <a:t>.</a:t>
            </a:r>
            <a:endParaRPr dirty="0"/>
          </a:p>
        </p:txBody>
      </p:sp>
      <p:sp>
        <p:nvSpPr>
          <p:cNvPr id="331" name="Google Shape;331;p50"/>
          <p:cNvSpPr txBox="1"/>
          <p:nvPr/>
        </p:nvSpPr>
        <p:spPr>
          <a:xfrm rot="-559">
            <a:off x="-49400" y="111254"/>
            <a:ext cx="12290800" cy="779725"/>
          </a:xfrm>
          <a:prstGeom prst="rect">
            <a:avLst/>
          </a:prstGeom>
          <a:noFill/>
          <a:ln>
            <a:noFill/>
          </a:ln>
        </p:spPr>
        <p:txBody>
          <a:bodyPr spcFirstLastPara="1" wrap="square" lIns="121900" tIns="121900" rIns="121900" bIns="121900" anchor="t" anchorCtr="0">
            <a:spAutoFit/>
          </a:bodyPr>
          <a:lstStyle/>
          <a:p>
            <a:r>
              <a:rPr lang="en" sz="3467" dirty="0">
                <a:solidFill>
                  <a:srgbClr val="27B0E2"/>
                </a:solidFill>
                <a:latin typeface="Patua One"/>
                <a:ea typeface="Patua One"/>
                <a:cs typeface="Patua One"/>
                <a:sym typeface="Patua One"/>
              </a:rPr>
              <a:t>MCAC Website Resources</a:t>
            </a:r>
            <a:endParaRPr sz="3467" dirty="0">
              <a:solidFill>
                <a:srgbClr val="27B0E2"/>
              </a:solidFill>
              <a:latin typeface="Patua One"/>
              <a:ea typeface="Patua One"/>
              <a:cs typeface="Patua One"/>
              <a:sym typeface="Patua One"/>
            </a:endParaRPr>
          </a:p>
        </p:txBody>
      </p:sp>
      <p:sp>
        <p:nvSpPr>
          <p:cNvPr id="2" name="TextBox 1">
            <a:extLst>
              <a:ext uri="{FF2B5EF4-FFF2-40B4-BE49-F238E27FC236}">
                <a16:creationId xmlns:a16="http://schemas.microsoft.com/office/drawing/2014/main" id="{9004B6C6-320B-EC92-D436-7A5274CBC462}"/>
              </a:ext>
            </a:extLst>
          </p:cNvPr>
          <p:cNvSpPr txBox="1"/>
          <p:nvPr/>
        </p:nvSpPr>
        <p:spPr>
          <a:xfrm>
            <a:off x="482728" y="2596044"/>
            <a:ext cx="4050890" cy="2031325"/>
          </a:xfrm>
          <a:prstGeom prst="rect">
            <a:avLst/>
          </a:prstGeom>
          <a:noFill/>
        </p:spPr>
        <p:txBody>
          <a:bodyPr wrap="square" rtlCol="0">
            <a:spAutoFit/>
          </a:bodyPr>
          <a:lstStyle/>
          <a:p>
            <a:r>
              <a:rPr lang="en-US" sz="1400" dirty="0"/>
              <a:t>Emissions Calculator</a:t>
            </a:r>
          </a:p>
          <a:p>
            <a:endParaRPr lang="en-US" sz="1400" dirty="0"/>
          </a:p>
          <a:p>
            <a:r>
              <a:rPr lang="en-US" sz="1400" dirty="0"/>
              <a:t>Massport Board Meeting Notes</a:t>
            </a:r>
          </a:p>
          <a:p>
            <a:endParaRPr lang="en-US" sz="1400" dirty="0"/>
          </a:p>
          <a:p>
            <a:r>
              <a:rPr lang="en-US" sz="1400" dirty="0"/>
              <a:t>MCAC meeting schedules/Zoom links</a:t>
            </a:r>
          </a:p>
          <a:p>
            <a:endParaRPr lang="en-US" sz="1400" dirty="0"/>
          </a:p>
          <a:p>
            <a:r>
              <a:rPr lang="en-US" sz="1400" dirty="0"/>
              <a:t>Scientific research on Ultrafine Particulate matter</a:t>
            </a:r>
          </a:p>
          <a:p>
            <a:endParaRPr lang="en-US" sz="1400" dirty="0"/>
          </a:p>
          <a:p>
            <a:endParaRPr lang="en-US" sz="1400" dirty="0"/>
          </a:p>
        </p:txBody>
      </p:sp>
      <p:pic>
        <p:nvPicPr>
          <p:cNvPr id="4" name="Picture 3" descr="A screen shot of a computer&#10;&#10;AI-generated content may be incorrect.">
            <a:extLst>
              <a:ext uri="{FF2B5EF4-FFF2-40B4-BE49-F238E27FC236}">
                <a16:creationId xmlns:a16="http://schemas.microsoft.com/office/drawing/2014/main" id="{D82B2395-6C32-4E47-1051-F5D1F9793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618" y="2357121"/>
            <a:ext cx="7658382" cy="4307840"/>
          </a:xfrm>
          <a:prstGeom prst="rect">
            <a:avLst/>
          </a:prstGeom>
        </p:spPr>
      </p:pic>
    </p:spTree>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2609</TotalTime>
  <Words>155</Words>
  <Application>Microsoft Office PowerPoint</Application>
  <PresentationFormat>Widescreen</PresentationFormat>
  <Paragraphs>15</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Arvo</vt:lpstr>
      <vt:lpstr>Franklin Gothic Demi Cond</vt:lpstr>
      <vt:lpstr>Franklin Gothic Medium</vt:lpstr>
      <vt:lpstr>Patua One</vt:lpstr>
      <vt:lpstr>Wingdings</vt:lpstr>
      <vt:lpstr>JuxtaposeVTI</vt:lpstr>
      <vt:lpstr>Massport Community Advisory committee   established by legislation in 2014  35 communities represented; 41 representatives  voice of impacted communities  provide oversight to Massport   rnav study  made modifications to some flight patterns to    reduce noise impact  current focus on air quality, climate impacts  advocacy  residential soundproofing program  Massport development projects – Mepa  logan working group – air quality mitigation projects  legislation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Toffler</dc:creator>
  <cp:lastModifiedBy>Denise Quist</cp:lastModifiedBy>
  <cp:revision>11</cp:revision>
  <dcterms:created xsi:type="dcterms:W3CDTF">2013-07-15T20:26:40Z</dcterms:created>
  <dcterms:modified xsi:type="dcterms:W3CDTF">2025-12-16T15:48:50Z</dcterms:modified>
</cp:coreProperties>
</file>