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E9FEF21-E6B9-40E3-AAD7-B583F0E8331E}">
          <p14:sldIdLst>
            <p14:sldId id="256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7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29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56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4958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65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48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79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80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3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0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0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23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01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19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8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1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3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58DCE83-45B2-422D-A20C-57E77CED8E7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0DEB3-8A01-40D8-9A19-278BC1F0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6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D2D844C-AB64-4A03-80BE-33212E61D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AD0E9B-89C2-4268-98B4-BA7BFFF2C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1653AB08-C531-42A8-AA8D-C2ABAE87C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2E47EEC-33C8-4EC3-8BFC-BB02B4171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8BC9CC6-50D5-4C61-9EDE-315A1B5F1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ED2641B-4430-4CF4-89AB-3FADDD630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28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6DECBB-24D5-4F4E-B102-4EAF43F207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6195" y="804672"/>
            <a:ext cx="3521359" cy="52486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200"/>
              <a:t>Center Business District Financing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A3563B-97C2-46D3-B6CC-46376486CF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5861" y="804671"/>
            <a:ext cx="6399930" cy="524865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Presentation to Town Council</a:t>
            </a:r>
          </a:p>
          <a:p>
            <a:pPr>
              <a:buFont typeface="Wingdings 3" charset="2"/>
              <a:buChar char=""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May 21, 2019</a:t>
            </a:r>
          </a:p>
          <a:p>
            <a:r>
              <a:rPr lang="en-US" dirty="0">
                <a:solidFill>
                  <a:schemeClr val="tx1"/>
                </a:solidFill>
              </a:rPr>
              <a:t>Austin Faison, Town Manager</a:t>
            </a:r>
          </a:p>
          <a:p>
            <a:r>
              <a:rPr lang="en-US" dirty="0">
                <a:solidFill>
                  <a:schemeClr val="tx1"/>
                </a:solidFill>
              </a:rPr>
              <a:t>Anna E. Freedman, Chief Financial Officer</a:t>
            </a:r>
          </a:p>
        </p:txBody>
      </p:sp>
    </p:spTree>
    <p:extLst>
      <p:ext uri="{BB962C8B-B14F-4D97-AF65-F5344CB8AC3E}">
        <p14:creationId xmlns:p14="http://schemas.microsoft.com/office/powerpoint/2010/main" val="1009400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5D1837-2C8F-4F32-9B6F-EFA45B681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Project Cost Update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0669-A812-4D05-A039-4340655F3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Latest estimate of </a:t>
            </a:r>
            <a:r>
              <a:rPr lang="en-US" b="1" dirty="0">
                <a:latin typeface="+mn-lt"/>
              </a:rPr>
              <a:t>$13,284,834 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was completed on the </a:t>
            </a:r>
            <a:r>
              <a:rPr lang="en-US" b="1" i="1" u="sng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final project drawings</a:t>
            </a:r>
            <a:r>
              <a:rPr lang="en-US" i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Previous estimate of $12,167,500 was completed on </a:t>
            </a:r>
            <a:r>
              <a:rPr lang="en-US" b="1" i="1" u="sng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progress drawings. </a:t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final drawings include requirements and recommendations of both the Town Council and the Town Manager’s Committee, and updated estimates from our project managers. 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556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5B3D60-12F3-4987-A808-3ADE15CFE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Project Cost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4181A-A335-4987-A075-B8F6C6F93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 lnSpcReduction="10000"/>
          </a:bodyPr>
          <a:lstStyle/>
          <a:p>
            <a:pPr marL="457200" lvl="1" indent="0">
              <a:spcBef>
                <a:spcPts val="0"/>
              </a:spcBef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of ~$1.1M based on: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 and incorporation of the landscape architect design;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adding the landscape architect as a subconsultant;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design of the electrical improvements;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incorporating peer review recommendations;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addition of replacing all street signs within the CBD limits;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addition of removing and resetting 100% of granite curbing in areas where new curbing was not proposed (previously an assumption of approximately 50% was used);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paving on Putnam Street (previously not included); and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LcParenBoth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increase in sewer item costs to reflect recent bid prices received.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55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1B6365-4D8A-4280-A426-81E25476D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sz="3900"/>
              <a:t>SRF Financing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A6851-07C6-499C-B804-9B5878D3B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The Town is utilizing Clean Water State Revolving Fund (SRF) funding to finance a portion of the project. The Council has previously approved such funding. 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In order to qualify under the SRF program, we have been advised by DEP – who administers the program – that </a:t>
            </a:r>
            <a:r>
              <a:rPr lang="en-US" sz="1700" b="1" i="1" u="sng" dirty="0"/>
              <a:t>the entire project cost</a:t>
            </a:r>
            <a:r>
              <a:rPr lang="en-US" sz="1700" dirty="0"/>
              <a:t> must be authorized through bond financing or appropriation, even if we do not intend to borrow for a portion of the project. 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The grants included within the existing finance structure </a:t>
            </a:r>
            <a:r>
              <a:rPr lang="en-US" sz="1700" b="1" i="1" u="sng" dirty="0"/>
              <a:t> do not count toward the Town’s SRF application.</a:t>
            </a:r>
            <a:endParaRPr lang="en-US" sz="1700" dirty="0"/>
          </a:p>
          <a:p>
            <a:pPr>
              <a:lnSpc>
                <a:spcPct val="90000"/>
              </a:lnSpc>
            </a:pPr>
            <a:r>
              <a:rPr lang="en-US" sz="1700" dirty="0"/>
              <a:t>Additional authorization </a:t>
            </a:r>
            <a:r>
              <a:rPr lang="en-US" sz="1700" b="1" i="1" u="sng" dirty="0"/>
              <a:t>is not affected by the increased project cost and is not </a:t>
            </a:r>
            <a:r>
              <a:rPr lang="en-US" sz="1700" b="1" i="1" u="sng"/>
              <a:t>forecasted to affect </a:t>
            </a:r>
            <a:r>
              <a:rPr lang="en-US" sz="1700" b="1" i="1" u="sng" dirty="0"/>
              <a:t>the water/sewer rate</a:t>
            </a:r>
            <a:r>
              <a:rPr lang="en-US" sz="17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Without utilizing the SRF program for financing, the Town will not be eligible for the associated principal forgiveness of the program in the amount of </a:t>
            </a:r>
            <a:r>
              <a:rPr lang="en-US" sz="1700" b="1" i="1" u="sng" dirty="0"/>
              <a:t>$527,217.90</a:t>
            </a:r>
            <a:r>
              <a:rPr lang="en-US" sz="1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782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1B6365-4D8A-4280-A426-81E25476D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sz="3900" dirty="0"/>
              <a:t>SRF Financing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A6851-07C6-499C-B804-9B5878D3B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9179" y="4221998"/>
            <a:ext cx="6551788" cy="193610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Require the amount authorized to be offset by any present or future available grant funding.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Retain approximately $527,217.90 in principal forgiveness if this structure is authorized.</a:t>
            </a:r>
          </a:p>
          <a:p>
            <a:pPr>
              <a:lnSpc>
                <a:spcPct val="90000"/>
              </a:lnSpc>
            </a:pPr>
            <a:r>
              <a:rPr lang="en-US" sz="1700" b="1" dirty="0"/>
              <a:t>The amended bond authorization is not related to the updated project cost.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42F1FAD-B2DC-4B26-8651-425F933B2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256072"/>
              </p:ext>
            </p:extLst>
          </p:nvPr>
        </p:nvGraphicFramePr>
        <p:xfrm>
          <a:off x="4829178" y="780038"/>
          <a:ext cx="6772270" cy="3309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6135">
                  <a:extLst>
                    <a:ext uri="{9D8B030D-6E8A-4147-A177-3AD203B41FA5}">
                      <a16:colId xmlns:a16="http://schemas.microsoft.com/office/drawing/2014/main" val="3748697374"/>
                    </a:ext>
                  </a:extLst>
                </a:gridCol>
                <a:gridCol w="3386135">
                  <a:extLst>
                    <a:ext uri="{9D8B030D-6E8A-4147-A177-3AD203B41FA5}">
                      <a16:colId xmlns:a16="http://schemas.microsoft.com/office/drawing/2014/main" val="2443961592"/>
                    </a:ext>
                  </a:extLst>
                </a:gridCol>
              </a:tblGrid>
              <a:tr h="461109">
                <a:tc>
                  <a:txBody>
                    <a:bodyPr/>
                    <a:lstStyle/>
                    <a:p>
                      <a:r>
                        <a:rPr lang="en-US" dirty="0"/>
                        <a:t>Total Project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$13,284,834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440964"/>
                  </a:ext>
                </a:extLst>
              </a:tr>
              <a:tr h="795887">
                <a:tc>
                  <a:txBody>
                    <a:bodyPr/>
                    <a:lstStyle/>
                    <a:p>
                      <a:r>
                        <a:rPr lang="en-US" dirty="0"/>
                        <a:t>Previously Authorized Amounts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($11,681,500)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477087"/>
                  </a:ext>
                </a:extLst>
              </a:tr>
              <a:tr h="4611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$1,603,334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303659"/>
                  </a:ext>
                </a:extLst>
              </a:tr>
              <a:tr h="795887">
                <a:tc>
                  <a:txBody>
                    <a:bodyPr/>
                    <a:lstStyle/>
                    <a:p>
                      <a:r>
                        <a:rPr lang="en-US" dirty="0"/>
                        <a:t>CWSRF Loan Authorization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$3,920,000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121109"/>
                  </a:ext>
                </a:extLst>
              </a:tr>
              <a:tr h="795887">
                <a:tc>
                  <a:txBody>
                    <a:bodyPr/>
                    <a:lstStyle/>
                    <a:p>
                      <a:r>
                        <a:rPr lang="en-US" b="1" dirty="0"/>
                        <a:t>New Loan Authorization Total: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$5,523,334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928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6855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372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Ion</vt:lpstr>
      <vt:lpstr>Center Business District Financing Updates</vt:lpstr>
      <vt:lpstr>Project Cost Update</vt:lpstr>
      <vt:lpstr>Project Cost Update</vt:lpstr>
      <vt:lpstr>SRF Financing Requirements</vt:lpstr>
      <vt:lpstr>SRF Financing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 Business District Financing Updates</dc:title>
  <dc:creator>David Rodrigues</dc:creator>
  <cp:lastModifiedBy>David Rodrigues</cp:lastModifiedBy>
  <cp:revision>3</cp:revision>
  <dcterms:created xsi:type="dcterms:W3CDTF">2019-05-21T19:56:54Z</dcterms:created>
  <dcterms:modified xsi:type="dcterms:W3CDTF">2019-05-21T20:20:25Z</dcterms:modified>
</cp:coreProperties>
</file>