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028" y="-8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B299AD-AACD-4E09-84EC-F28228858F2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417247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299AD-AACD-4E09-84EC-F28228858F2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113047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299AD-AACD-4E09-84EC-F28228858F2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174039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299AD-AACD-4E09-84EC-F28228858F2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137249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B299AD-AACD-4E09-84EC-F28228858F2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107093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B299AD-AACD-4E09-84EC-F28228858F2A}"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141064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B299AD-AACD-4E09-84EC-F28228858F2A}" type="datetimeFigureOut">
              <a:rPr lang="en-US" smtClean="0"/>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191577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299AD-AACD-4E09-84EC-F28228858F2A}" type="datetimeFigureOut">
              <a:rPr lang="en-US" smtClean="0"/>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300727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299AD-AACD-4E09-84EC-F28228858F2A}" type="datetimeFigureOut">
              <a:rPr lang="en-US" smtClean="0"/>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323046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299AD-AACD-4E09-84EC-F28228858F2A}"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249699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299AD-AACD-4E09-84EC-F28228858F2A}"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DDFB3-0D64-46EA-B4D2-A13AC06C5150}" type="slidenum">
              <a:rPr lang="en-US" smtClean="0"/>
              <a:t>‹#›</a:t>
            </a:fld>
            <a:endParaRPr lang="en-US"/>
          </a:p>
        </p:txBody>
      </p:sp>
    </p:spTree>
    <p:extLst>
      <p:ext uri="{BB962C8B-B14F-4D97-AF65-F5344CB8AC3E}">
        <p14:creationId xmlns:p14="http://schemas.microsoft.com/office/powerpoint/2010/main" val="7895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6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299AD-AACD-4E09-84EC-F28228858F2A}" type="datetimeFigureOut">
              <a:rPr lang="en-US" smtClean="0"/>
              <a:t>8/1/2017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DDFB3-0D64-46EA-B4D2-A13AC06C5150}" type="slidenum">
              <a:rPr lang="en-US" smtClean="0"/>
              <a:t>‹#›</a:t>
            </a:fld>
            <a:endParaRPr lang="en-US"/>
          </a:p>
        </p:txBody>
      </p:sp>
    </p:spTree>
    <p:extLst>
      <p:ext uri="{BB962C8B-B14F-4D97-AF65-F5344CB8AC3E}">
        <p14:creationId xmlns:p14="http://schemas.microsoft.com/office/powerpoint/2010/main" val="605278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41487954"/>
              </p:ext>
            </p:extLst>
          </p:nvPr>
        </p:nvGraphicFramePr>
        <p:xfrm>
          <a:off x="-7938" y="457200"/>
          <a:ext cx="9191626" cy="5943600"/>
        </p:xfrm>
        <a:graphic>
          <a:graphicData uri="http://schemas.openxmlformats.org/presentationml/2006/ole">
            <mc:AlternateContent xmlns:mc="http://schemas.openxmlformats.org/markup-compatibility/2006">
              <mc:Choice xmlns:v="urn:schemas-microsoft-com:vml" Requires="v">
                <p:oleObj spid="_x0000_s2055" name="Acrobat Document" r:id="rId3" imgW="23317046" imgH="15087561" progId="AcroExch.Document.DC">
                  <p:embed/>
                </p:oleObj>
              </mc:Choice>
              <mc:Fallback>
                <p:oleObj name="Acrobat Document" r:id="rId3" imgW="23317046" imgH="15087561" progId="AcroExch.Document.DC">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457200"/>
                        <a:ext cx="9191626"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990600" y="990600"/>
            <a:ext cx="7772400" cy="1470025"/>
          </a:xfrm>
        </p:spPr>
        <p:txBody>
          <a:bodyPr/>
          <a:lstStyle/>
          <a:p>
            <a:r>
              <a:rPr lang="en-US" dirty="0" smtClean="0">
                <a:solidFill>
                  <a:srgbClr val="FF0000"/>
                </a:solidFill>
              </a:rPr>
              <a:t>Winthrop Center </a:t>
            </a:r>
            <a:endParaRPr lang="en-US" dirty="0">
              <a:solidFill>
                <a:srgbClr val="FF0000"/>
              </a:solidFill>
            </a:endParaRPr>
          </a:p>
        </p:txBody>
      </p:sp>
      <p:sp>
        <p:nvSpPr>
          <p:cNvPr id="3" name="Subtitle 2"/>
          <p:cNvSpPr>
            <a:spLocks noGrp="1"/>
          </p:cNvSpPr>
          <p:nvPr>
            <p:ph type="subTitle" idx="1"/>
          </p:nvPr>
        </p:nvSpPr>
        <p:spPr/>
        <p:txBody>
          <a:bodyPr/>
          <a:lstStyle/>
          <a:p>
            <a:endParaRPr lang="en-US" dirty="0" smtClean="0">
              <a:solidFill>
                <a:srgbClr val="FF0000"/>
              </a:solidFill>
            </a:endParaRPr>
          </a:p>
          <a:p>
            <a:r>
              <a:rPr lang="en-US" dirty="0" smtClean="0">
                <a:solidFill>
                  <a:srgbClr val="FF0000"/>
                </a:solidFill>
              </a:rPr>
              <a:t>Revitalization Project</a:t>
            </a:r>
            <a:endParaRPr lang="en-US" dirty="0">
              <a:solidFill>
                <a:srgbClr val="FF0000"/>
              </a:solidFill>
            </a:endParaRPr>
          </a:p>
        </p:txBody>
      </p:sp>
    </p:spTree>
    <p:extLst>
      <p:ext uri="{BB962C8B-B14F-4D97-AF65-F5344CB8AC3E}">
        <p14:creationId xmlns:p14="http://schemas.microsoft.com/office/powerpoint/2010/main" val="3849610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Town Manager/Council matters</a:t>
            </a:r>
            <a:r>
              <a:rPr lang="en-US" dirty="0"/>
              <a:t/>
            </a:r>
            <a:br>
              <a:rPr lang="en-US" dirty="0"/>
            </a:b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In order for this project to move forward at the projected timeline and cost the following actions are necessary by either the Town Manager or Town Council immediately.  </a:t>
            </a:r>
          </a:p>
          <a:p>
            <a:endParaRPr lang="en-US" dirty="0"/>
          </a:p>
        </p:txBody>
      </p:sp>
      <p:sp>
        <p:nvSpPr>
          <p:cNvPr id="4" name="Content Placeholder 3"/>
          <p:cNvSpPr>
            <a:spLocks noGrp="1"/>
          </p:cNvSpPr>
          <p:nvPr>
            <p:ph sz="half" idx="2"/>
          </p:nvPr>
        </p:nvSpPr>
        <p:spPr/>
        <p:txBody>
          <a:bodyPr>
            <a:normAutofit fontScale="62500" lnSpcReduction="20000"/>
          </a:bodyPr>
          <a:lstStyle/>
          <a:p>
            <a:pPr lvl="0"/>
            <a:r>
              <a:rPr lang="en-US" dirty="0"/>
              <a:t>Vote traffic pilot project</a:t>
            </a:r>
          </a:p>
          <a:p>
            <a:pPr lvl="0"/>
            <a:r>
              <a:rPr lang="en-US" dirty="0"/>
              <a:t>Vote to authorize TM/CFO to appropriate $8.5 million project from all available sources</a:t>
            </a:r>
          </a:p>
          <a:p>
            <a:pPr lvl="0"/>
            <a:r>
              <a:rPr lang="en-US" dirty="0"/>
              <a:t>Hardscape design which was submitted to Town Council in March 2017 and engineering authorized by the Town Manager on July 17, 2017 based on the final version of the hardscape that is attached to this document, counsel </a:t>
            </a:r>
            <a:r>
              <a:rPr lang="en-US" dirty="0" smtClean="0"/>
              <a:t>vote </a:t>
            </a:r>
            <a:r>
              <a:rPr lang="en-US" dirty="0"/>
              <a:t>to affirm hardscape plan.</a:t>
            </a:r>
          </a:p>
          <a:p>
            <a:pPr lvl="0"/>
            <a:r>
              <a:rPr lang="en-US" dirty="0"/>
              <a:t>Commitment letters and appropriation to authorize engineering for National Grid Electric, Verizon and Comcast to move utilities below ground and an additional authorization for $500,000 to move electric below ground.</a:t>
            </a:r>
          </a:p>
          <a:p>
            <a:endParaRPr lang="en-US" dirty="0"/>
          </a:p>
        </p:txBody>
      </p:sp>
    </p:spTree>
    <p:extLst>
      <p:ext uri="{BB962C8B-B14F-4D97-AF65-F5344CB8AC3E}">
        <p14:creationId xmlns:p14="http://schemas.microsoft.com/office/powerpoint/2010/main" val="234799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60478245"/>
              </p:ext>
            </p:extLst>
          </p:nvPr>
        </p:nvGraphicFramePr>
        <p:xfrm>
          <a:off x="-8467" y="457200"/>
          <a:ext cx="9191690" cy="5943600"/>
        </p:xfrm>
        <a:graphic>
          <a:graphicData uri="http://schemas.openxmlformats.org/presentationml/2006/ole">
            <mc:AlternateContent xmlns:mc="http://schemas.openxmlformats.org/markup-compatibility/2006">
              <mc:Choice xmlns:v="urn:schemas-microsoft-com:vml" Requires="v">
                <p:oleObj spid="_x0000_s1032" name="Acrobat Document" r:id="rId3" imgW="23317046" imgH="15087561" progId="AcroExch.Document.DC">
                  <p:embed/>
                </p:oleObj>
              </mc:Choice>
              <mc:Fallback>
                <p:oleObj name="Acrobat Document" r:id="rId3" imgW="23317046" imgH="15087561" progId="AcroExch.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457200"/>
                        <a:ext cx="9191690" cy="5943600"/>
                      </a:xfrm>
                      <a:prstGeom prst="rect">
                        <a:avLst/>
                      </a:prstGeom>
                      <a:noFill/>
                    </p:spPr>
                  </p:pic>
                </p:oleObj>
              </mc:Fallback>
            </mc:AlternateContent>
          </a:graphicData>
        </a:graphic>
      </p:graphicFrame>
    </p:spTree>
    <p:extLst>
      <p:ext uri="{BB962C8B-B14F-4D97-AF65-F5344CB8AC3E}">
        <p14:creationId xmlns:p14="http://schemas.microsoft.com/office/powerpoint/2010/main" val="135903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rot="5400000">
            <a:off x="1118980" y="-1118982"/>
            <a:ext cx="6906037" cy="9144002"/>
            <a:chOff x="606654" y="354889"/>
            <a:chExt cx="5631279" cy="7933905"/>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489" b="7231"/>
            <a:stretch/>
          </p:blipFill>
          <p:spPr>
            <a:xfrm>
              <a:off x="606654" y="4191004"/>
              <a:ext cx="5631278" cy="4097790"/>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423" t="13152"/>
            <a:stretch/>
          </p:blipFill>
          <p:spPr>
            <a:xfrm>
              <a:off x="606654" y="354889"/>
              <a:ext cx="5631279" cy="3833714"/>
            </a:xfrm>
            <a:prstGeom prst="rect">
              <a:avLst/>
            </a:prstGeom>
          </p:spPr>
        </p:pic>
      </p:grpSp>
      <p:sp>
        <p:nvSpPr>
          <p:cNvPr id="8" name="Right Arrow 7"/>
          <p:cNvSpPr/>
          <p:nvPr/>
        </p:nvSpPr>
        <p:spPr>
          <a:xfrm rot="16200000" flipH="1">
            <a:off x="4076701" y="4330701"/>
            <a:ext cx="838200"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One way</a:t>
            </a:r>
            <a:endParaRPr lang="en-US" sz="1200" dirty="0"/>
          </a:p>
        </p:txBody>
      </p:sp>
      <p:sp>
        <p:nvSpPr>
          <p:cNvPr id="10" name="Right Arrow 9"/>
          <p:cNvSpPr/>
          <p:nvPr/>
        </p:nvSpPr>
        <p:spPr>
          <a:xfrm rot="10800000" flipH="1" flipV="1">
            <a:off x="1828800" y="3201221"/>
            <a:ext cx="2338273" cy="337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Allow right and left turns</a:t>
            </a:r>
            <a:endParaRPr lang="en-US" sz="1200" dirty="0"/>
          </a:p>
        </p:txBody>
      </p:sp>
      <p:sp>
        <p:nvSpPr>
          <p:cNvPr id="14" name="Bent Arrow 13"/>
          <p:cNvSpPr/>
          <p:nvPr/>
        </p:nvSpPr>
        <p:spPr>
          <a:xfrm rot="3835579" flipH="1">
            <a:off x="3918783" y="2952091"/>
            <a:ext cx="374708" cy="5146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p:cNvSpPr/>
          <p:nvPr/>
        </p:nvSpPr>
        <p:spPr>
          <a:xfrm rot="18361741" flipH="1">
            <a:off x="1394033" y="2209761"/>
            <a:ext cx="1599863"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Reverse Adams</a:t>
            </a:r>
            <a:endParaRPr lang="en-US" sz="1400" dirty="0"/>
          </a:p>
        </p:txBody>
      </p:sp>
      <p:sp>
        <p:nvSpPr>
          <p:cNvPr id="12" name="Right Arrow 11"/>
          <p:cNvSpPr/>
          <p:nvPr/>
        </p:nvSpPr>
        <p:spPr>
          <a:xfrm rot="2612782" flipH="1">
            <a:off x="2947155" y="2329406"/>
            <a:ext cx="143982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nt Arrow 12"/>
          <p:cNvSpPr/>
          <p:nvPr/>
        </p:nvSpPr>
        <p:spPr>
          <a:xfrm rot="5166426">
            <a:off x="3796300" y="3315489"/>
            <a:ext cx="531805" cy="47686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rot="540200">
            <a:off x="5074120" y="4327099"/>
            <a:ext cx="2245134" cy="2230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Closed for through </a:t>
            </a:r>
            <a:r>
              <a:rPr lang="en-US" sz="1200" dirty="0" smtClean="0"/>
              <a:t>traffic</a:t>
            </a:r>
            <a:endParaRPr lang="en-US" dirty="0"/>
          </a:p>
        </p:txBody>
      </p:sp>
      <p:sp>
        <p:nvSpPr>
          <p:cNvPr id="20" name="Freeform 19"/>
          <p:cNvSpPr/>
          <p:nvPr/>
        </p:nvSpPr>
        <p:spPr>
          <a:xfrm>
            <a:off x="4656666" y="3598332"/>
            <a:ext cx="524933" cy="785335"/>
          </a:xfrm>
          <a:custGeom>
            <a:avLst/>
            <a:gdLst>
              <a:gd name="connsiteX0" fmla="*/ 0 w 465666"/>
              <a:gd name="connsiteY0" fmla="*/ 8467 h 762000"/>
              <a:gd name="connsiteX1" fmla="*/ 220133 w 465666"/>
              <a:gd name="connsiteY1" fmla="*/ 0 h 762000"/>
              <a:gd name="connsiteX2" fmla="*/ 245533 w 465666"/>
              <a:gd name="connsiteY2" fmla="*/ 567267 h 762000"/>
              <a:gd name="connsiteX3" fmla="*/ 465666 w 465666"/>
              <a:gd name="connsiteY3" fmla="*/ 516467 h 762000"/>
              <a:gd name="connsiteX4" fmla="*/ 465666 w 465666"/>
              <a:gd name="connsiteY4" fmla="*/ 702734 h 762000"/>
              <a:gd name="connsiteX5" fmla="*/ 25400 w 465666"/>
              <a:gd name="connsiteY5" fmla="*/ 762000 h 762000"/>
              <a:gd name="connsiteX6" fmla="*/ 0 w 465666"/>
              <a:gd name="connsiteY6" fmla="*/ 8467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666" h="762000">
                <a:moveTo>
                  <a:pt x="0" y="8467"/>
                </a:moveTo>
                <a:lnTo>
                  <a:pt x="220133" y="0"/>
                </a:lnTo>
                <a:lnTo>
                  <a:pt x="245533" y="567267"/>
                </a:lnTo>
                <a:lnTo>
                  <a:pt x="465666" y="516467"/>
                </a:lnTo>
                <a:lnTo>
                  <a:pt x="465666" y="702734"/>
                </a:lnTo>
                <a:lnTo>
                  <a:pt x="25400" y="762000"/>
                </a:lnTo>
                <a:lnTo>
                  <a:pt x="0" y="8467"/>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66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r>
              <a:rPr lang="en-US" dirty="0" smtClean="0"/>
              <a:t>2014-2015 – Economic Development Strategic Planning process with McCormack Institute.</a:t>
            </a:r>
          </a:p>
          <a:p>
            <a:r>
              <a:rPr lang="en-US" dirty="0" smtClean="0"/>
              <a:t>April 2015 – Manager hired urban planning and design firm to create a visual rendering.</a:t>
            </a:r>
          </a:p>
          <a:p>
            <a:r>
              <a:rPr lang="en-US" dirty="0" smtClean="0"/>
              <a:t>October 2015 – Applied and Received Urban Agenda Grant to prepare a plan for CBD and Middle School site.</a:t>
            </a:r>
          </a:p>
          <a:p>
            <a:r>
              <a:rPr lang="en-US" dirty="0" smtClean="0"/>
              <a:t>2016 – CBD Master Plan process was conducted.</a:t>
            </a:r>
          </a:p>
          <a:p>
            <a:r>
              <a:rPr lang="en-US" dirty="0" smtClean="0"/>
              <a:t>September 2016-MassWorks Grant applied for </a:t>
            </a:r>
          </a:p>
          <a:p>
            <a:r>
              <a:rPr lang="en-US" dirty="0" smtClean="0"/>
              <a:t>April 2017 – Town Council adopted the Master Plan.</a:t>
            </a:r>
          </a:p>
          <a:p>
            <a:r>
              <a:rPr lang="en-US" dirty="0" smtClean="0"/>
              <a:t>July 2017 – Governor and Executive Office of Housing and Economic Development awarded Winthrop $2.38 million dollars to support the development in Winthrop Center. </a:t>
            </a:r>
          </a:p>
          <a:p>
            <a:endParaRPr lang="en-US" dirty="0" smtClean="0"/>
          </a:p>
          <a:p>
            <a:endParaRPr lang="en-US" dirty="0"/>
          </a:p>
        </p:txBody>
      </p:sp>
    </p:spTree>
    <p:extLst>
      <p:ext uri="{BB962C8B-B14F-4D97-AF65-F5344CB8AC3E}">
        <p14:creationId xmlns:p14="http://schemas.microsoft.com/office/powerpoint/2010/main" val="213949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following is a project timeline beginning with preparation meetings leading up to the deployment of the National Grid Gas Crews and continuing through completion of the project.  Excluded from this time line is the Economic Development Strategic Planning process.  We also feel that it is most important to caution the readers of this document that a delay in any portion of this project to include funding invalidates this time line and must be updated in accordance with those delays:</a:t>
            </a:r>
          </a:p>
          <a:p>
            <a:endParaRPr lang="en-US" dirty="0"/>
          </a:p>
        </p:txBody>
      </p:sp>
    </p:spTree>
    <p:extLst>
      <p:ext uri="{BB962C8B-B14F-4D97-AF65-F5344CB8AC3E}">
        <p14:creationId xmlns:p14="http://schemas.microsoft.com/office/powerpoint/2010/main" val="209717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3" name="Content Placeholder 2"/>
          <p:cNvSpPr>
            <a:spLocks noGrp="1"/>
          </p:cNvSpPr>
          <p:nvPr>
            <p:ph sz="half" idx="1"/>
          </p:nvPr>
        </p:nvSpPr>
        <p:spPr/>
        <p:txBody>
          <a:bodyPr>
            <a:normAutofit fontScale="40000" lnSpcReduction="20000"/>
          </a:bodyPr>
          <a:lstStyle/>
          <a:p>
            <a:pPr lvl="0"/>
            <a:r>
              <a:rPr lang="en-US" sz="4500" dirty="0"/>
              <a:t>National Grid commitment for utilities  Sept/Oct 2016 </a:t>
            </a:r>
          </a:p>
          <a:p>
            <a:pPr lvl="0"/>
            <a:r>
              <a:rPr lang="en-US" sz="4500" dirty="0"/>
              <a:t>Submitted to Council hardscape March </a:t>
            </a:r>
            <a:r>
              <a:rPr lang="en-US" sz="4500" dirty="0" smtClean="0"/>
              <a:t>2017</a:t>
            </a:r>
            <a:endParaRPr lang="en-US" sz="4500" dirty="0"/>
          </a:p>
          <a:p>
            <a:pPr lvl="0"/>
            <a:r>
              <a:rPr lang="en-US" sz="4500" dirty="0"/>
              <a:t>National Grid electric April 2017, discussed underground electric lines</a:t>
            </a:r>
          </a:p>
          <a:p>
            <a:pPr lvl="0"/>
            <a:r>
              <a:rPr lang="en-US" sz="4500" dirty="0"/>
              <a:t>National Grid gas began work April 2017</a:t>
            </a:r>
          </a:p>
          <a:p>
            <a:pPr lvl="0"/>
            <a:r>
              <a:rPr lang="en-US" sz="4500" dirty="0"/>
              <a:t>Public meeting at EB Newton since March 2017 and continues</a:t>
            </a:r>
          </a:p>
          <a:p>
            <a:pPr lvl="0"/>
            <a:r>
              <a:rPr lang="en-US" sz="4500" dirty="0"/>
              <a:t>$2.38 million Award June 21, 2017</a:t>
            </a:r>
          </a:p>
          <a:p>
            <a:pPr lvl="0"/>
            <a:r>
              <a:rPr lang="en-US" sz="4500" dirty="0"/>
              <a:t>Town Manager authorized Woodward and Curran to complete the design the week of </a:t>
            </a:r>
            <a:r>
              <a:rPr lang="en-US" sz="4500" dirty="0" smtClean="0"/>
              <a:t>7/17/17</a:t>
            </a:r>
            <a:endParaRPr lang="en-US" sz="4500" dirty="0"/>
          </a:p>
          <a:p>
            <a:pPr lvl="0"/>
            <a:r>
              <a:rPr lang="en-US" sz="4500" dirty="0"/>
              <a:t>Traffic Pilot August 2017</a:t>
            </a:r>
          </a:p>
          <a:p>
            <a:endParaRPr lang="en-US" dirty="0"/>
          </a:p>
        </p:txBody>
      </p:sp>
      <p:sp>
        <p:nvSpPr>
          <p:cNvPr id="4" name="Content Placeholder 3"/>
          <p:cNvSpPr>
            <a:spLocks noGrp="1"/>
          </p:cNvSpPr>
          <p:nvPr>
            <p:ph sz="half" idx="2"/>
          </p:nvPr>
        </p:nvSpPr>
        <p:spPr/>
        <p:txBody>
          <a:bodyPr>
            <a:noAutofit/>
          </a:bodyPr>
          <a:lstStyle/>
          <a:p>
            <a:pPr lvl="0"/>
            <a:r>
              <a:rPr lang="en-US" sz="1800" dirty="0"/>
              <a:t>30 days for design work estimated September 2017</a:t>
            </a:r>
          </a:p>
          <a:p>
            <a:pPr lvl="0"/>
            <a:r>
              <a:rPr lang="en-US" sz="1800" dirty="0"/>
              <a:t>30 days of bid prep estimated October 2017</a:t>
            </a:r>
          </a:p>
          <a:p>
            <a:pPr lvl="0"/>
            <a:r>
              <a:rPr lang="en-US" sz="1800" dirty="0"/>
              <a:t>30 days to award November  2017</a:t>
            </a:r>
          </a:p>
          <a:p>
            <a:pPr lvl="0"/>
            <a:r>
              <a:rPr lang="en-US" sz="1800" dirty="0"/>
              <a:t>Start Sewer Utility November 2017</a:t>
            </a:r>
          </a:p>
          <a:p>
            <a:pPr lvl="0"/>
            <a:r>
              <a:rPr lang="en-US" sz="1800" dirty="0"/>
              <a:t>Water work to begin Spring 2018</a:t>
            </a:r>
          </a:p>
          <a:p>
            <a:pPr lvl="0"/>
            <a:r>
              <a:rPr lang="en-US" sz="1800" dirty="0"/>
              <a:t>Anticipate all water, sewer and storm drain completed by October 2018</a:t>
            </a:r>
          </a:p>
          <a:p>
            <a:pPr lvl="0"/>
            <a:r>
              <a:rPr lang="en-US" sz="1800" dirty="0"/>
              <a:t>Street and sidewalk to begin in April 2019. </a:t>
            </a:r>
          </a:p>
          <a:p>
            <a:pPr lvl="0"/>
            <a:r>
              <a:rPr lang="en-US" sz="1800" dirty="0"/>
              <a:t> Street and Sidewalk anticipate completion by August of 2019</a:t>
            </a:r>
          </a:p>
          <a:p>
            <a:pPr lvl="0"/>
            <a:r>
              <a:rPr lang="en-US" sz="2000" dirty="0"/>
              <a:t>Landscape to begin in Spring of 2019</a:t>
            </a:r>
          </a:p>
          <a:p>
            <a:pPr lvl="0"/>
            <a:r>
              <a:rPr lang="en-US" sz="2000" dirty="0"/>
              <a:t>Project close out Fall 2019</a:t>
            </a:r>
          </a:p>
          <a:p>
            <a:endParaRPr lang="en-US" sz="2000" dirty="0"/>
          </a:p>
        </p:txBody>
      </p:sp>
    </p:spTree>
    <p:extLst>
      <p:ext uri="{BB962C8B-B14F-4D97-AF65-F5344CB8AC3E}">
        <p14:creationId xmlns:p14="http://schemas.microsoft.com/office/powerpoint/2010/main" val="40122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Secured Funding </a:t>
            </a:r>
            <a:endParaRPr lang="en-US" dirty="0"/>
          </a:p>
        </p:txBody>
      </p:sp>
      <p:sp>
        <p:nvSpPr>
          <p:cNvPr id="3" name="Content Placeholder 2"/>
          <p:cNvSpPr>
            <a:spLocks noGrp="1"/>
          </p:cNvSpPr>
          <p:nvPr>
            <p:ph sz="half" idx="1"/>
          </p:nvPr>
        </p:nvSpPr>
        <p:spPr/>
        <p:txBody>
          <a:bodyPr/>
          <a:lstStyle/>
          <a:p>
            <a:r>
              <a:rPr lang="en-US" dirty="0" smtClean="0"/>
              <a:t>State</a:t>
            </a:r>
          </a:p>
          <a:p>
            <a:r>
              <a:rPr lang="en-US" dirty="0" smtClean="0"/>
              <a:t>$</a:t>
            </a:r>
            <a:r>
              <a:rPr lang="en-US" dirty="0"/>
              <a:t>2.38 </a:t>
            </a:r>
            <a:r>
              <a:rPr lang="en-US" dirty="0" smtClean="0"/>
              <a:t>million </a:t>
            </a:r>
            <a:r>
              <a:rPr lang="en-US" dirty="0" err="1" smtClean="0"/>
              <a:t>MassWorks</a:t>
            </a:r>
            <a:r>
              <a:rPr lang="en-US" dirty="0" smtClean="0"/>
              <a:t> </a:t>
            </a:r>
            <a:endParaRPr lang="en-US" dirty="0"/>
          </a:p>
          <a:p>
            <a:r>
              <a:rPr lang="en-US" dirty="0"/>
              <a:t>$200,000	Chapter 90 </a:t>
            </a:r>
          </a:p>
          <a:p>
            <a:endParaRPr lang="en-US" dirty="0"/>
          </a:p>
        </p:txBody>
      </p:sp>
      <p:sp>
        <p:nvSpPr>
          <p:cNvPr id="4" name="Content Placeholder 3"/>
          <p:cNvSpPr>
            <a:spLocks noGrp="1"/>
          </p:cNvSpPr>
          <p:nvPr>
            <p:ph sz="half" idx="2"/>
          </p:nvPr>
        </p:nvSpPr>
        <p:spPr/>
        <p:txBody>
          <a:bodyPr/>
          <a:lstStyle/>
          <a:p>
            <a:r>
              <a:rPr lang="en-US" dirty="0" smtClean="0"/>
              <a:t>MWRA</a:t>
            </a:r>
          </a:p>
          <a:p>
            <a:r>
              <a:rPr lang="en-US" dirty="0"/>
              <a:t>$2 million	MWRA, Water Main Funds</a:t>
            </a:r>
          </a:p>
          <a:p>
            <a:r>
              <a:rPr lang="en-US" dirty="0"/>
              <a:t>$500,000	MWRA Sewer Funds </a:t>
            </a:r>
          </a:p>
          <a:p>
            <a:endParaRPr lang="en-US" dirty="0"/>
          </a:p>
        </p:txBody>
      </p:sp>
    </p:spTree>
    <p:extLst>
      <p:ext uri="{BB962C8B-B14F-4D97-AF65-F5344CB8AC3E}">
        <p14:creationId xmlns:p14="http://schemas.microsoft.com/office/powerpoint/2010/main" val="144549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Unsecured Sources of Funding/ Potential Bonding</a:t>
            </a:r>
            <a:endParaRPr lang="en-US" dirty="0">
              <a:solidFill>
                <a:srgbClr val="FF0000"/>
              </a:solidFill>
            </a:endParaRPr>
          </a:p>
        </p:txBody>
      </p:sp>
      <p:sp>
        <p:nvSpPr>
          <p:cNvPr id="3" name="Content Placeholder 2"/>
          <p:cNvSpPr>
            <a:spLocks noGrp="1"/>
          </p:cNvSpPr>
          <p:nvPr>
            <p:ph sz="half" idx="1"/>
          </p:nvPr>
        </p:nvSpPr>
        <p:spPr/>
        <p:txBody>
          <a:bodyPr>
            <a:normAutofit fontScale="62500" lnSpcReduction="20000"/>
          </a:bodyPr>
          <a:lstStyle/>
          <a:p>
            <a:r>
              <a:rPr lang="en-US" dirty="0"/>
              <a:t>$</a:t>
            </a:r>
            <a:r>
              <a:rPr lang="en-US" dirty="0" smtClean="0"/>
              <a:t>400,000 Complete </a:t>
            </a:r>
            <a:r>
              <a:rPr lang="en-US" dirty="0"/>
              <a:t>Streets</a:t>
            </a:r>
          </a:p>
          <a:p>
            <a:r>
              <a:rPr lang="en-US" dirty="0"/>
              <a:t>$</a:t>
            </a:r>
            <a:r>
              <a:rPr lang="en-US" dirty="0" smtClean="0"/>
              <a:t>2,000,000 State </a:t>
            </a:r>
            <a:r>
              <a:rPr lang="en-US" dirty="0"/>
              <a:t>Revolving Funds (for Clean Water SRF and Drinking Water SRF)</a:t>
            </a:r>
          </a:p>
          <a:p>
            <a:r>
              <a:rPr lang="en-US" dirty="0"/>
              <a:t>$</a:t>
            </a:r>
            <a:r>
              <a:rPr lang="en-US" dirty="0" smtClean="0"/>
              <a:t>175,000 Coastal </a:t>
            </a:r>
            <a:r>
              <a:rPr lang="en-US" dirty="0"/>
              <a:t>Zone Management Storm Water/Coastal Pollution Remediation</a:t>
            </a:r>
          </a:p>
          <a:p>
            <a:r>
              <a:rPr lang="en-US" dirty="0"/>
              <a:t>$800,000 </a:t>
            </a:r>
            <a:r>
              <a:rPr lang="en-US" dirty="0" smtClean="0"/>
              <a:t>Community </a:t>
            </a:r>
            <a:r>
              <a:rPr lang="en-US" dirty="0"/>
              <a:t>Development Block Grant (CDBG, does not open until March 2018)</a:t>
            </a:r>
          </a:p>
          <a:p>
            <a:r>
              <a:rPr lang="en-US" dirty="0"/>
              <a:t>Each of these funding sources is highly competitive and should not be counted on at this stage.</a:t>
            </a:r>
          </a:p>
          <a:p>
            <a:endParaRPr lang="en-US" dirty="0"/>
          </a:p>
        </p:txBody>
      </p:sp>
      <p:sp>
        <p:nvSpPr>
          <p:cNvPr id="4" name="Content Placeholder 3"/>
          <p:cNvSpPr>
            <a:spLocks noGrp="1"/>
          </p:cNvSpPr>
          <p:nvPr>
            <p:ph sz="half" idx="2"/>
          </p:nvPr>
        </p:nvSpPr>
        <p:spPr/>
        <p:txBody>
          <a:bodyPr>
            <a:normAutofit fontScale="62500" lnSpcReduction="20000"/>
          </a:bodyPr>
          <a:lstStyle/>
          <a:p>
            <a:r>
              <a:rPr lang="en-US" b="1" dirty="0"/>
              <a:t>Potential funding needed through bonding</a:t>
            </a:r>
            <a:endParaRPr lang="en-US" dirty="0"/>
          </a:p>
          <a:p>
            <a:r>
              <a:rPr lang="en-US" dirty="0"/>
              <a:t>$1.02 million to $3.42 million will be needed from general bonding, depending on the success of Complete Streets, SRF and the other grant applications.</a:t>
            </a:r>
          </a:p>
          <a:p>
            <a:r>
              <a:rPr lang="en-US" dirty="0" smtClean="0">
                <a:solidFill>
                  <a:srgbClr val="FF0000"/>
                </a:solidFill>
              </a:rPr>
              <a:t>Warning : </a:t>
            </a:r>
            <a:r>
              <a:rPr lang="en-US" dirty="0"/>
              <a:t>Based on cost estimates provided to the town by our engineers and based on recent similar work performed in other areas of the town, the budget for the Center Business District infrastructure project currently has been established at $8.5 </a:t>
            </a:r>
            <a:r>
              <a:rPr lang="en-US" dirty="0" smtClean="0"/>
              <a:t>million.</a:t>
            </a:r>
          </a:p>
          <a:p>
            <a:r>
              <a:rPr lang="en-US" dirty="0" smtClean="0"/>
              <a:t> </a:t>
            </a:r>
            <a:r>
              <a:rPr lang="en-US" dirty="0"/>
              <a:t>It does NOT include estimated costs associated with putting the remaining electricity, and fiber optics lines below ground. </a:t>
            </a:r>
          </a:p>
        </p:txBody>
      </p:sp>
    </p:spTree>
    <p:extLst>
      <p:ext uri="{BB962C8B-B14F-4D97-AF65-F5344CB8AC3E}">
        <p14:creationId xmlns:p14="http://schemas.microsoft.com/office/powerpoint/2010/main" val="45470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Operations</a:t>
            </a:r>
            <a:endParaRPr lang="en-US" dirty="0"/>
          </a:p>
        </p:txBody>
      </p:sp>
      <p:sp>
        <p:nvSpPr>
          <p:cNvPr id="3" name="Content Placeholder 2"/>
          <p:cNvSpPr>
            <a:spLocks noGrp="1"/>
          </p:cNvSpPr>
          <p:nvPr>
            <p:ph sz="half" idx="4294967295"/>
          </p:nvPr>
        </p:nvSpPr>
        <p:spPr>
          <a:xfrm>
            <a:off x="0" y="1600200"/>
            <a:ext cx="9067800" cy="4525963"/>
          </a:xfrm>
        </p:spPr>
        <p:txBody>
          <a:bodyPr>
            <a:normAutofit/>
          </a:bodyPr>
          <a:lstStyle/>
          <a:p>
            <a:pPr lvl="1">
              <a:buFont typeface="Arial" panose="020B0604020202020204" pitchFamily="34" charset="0"/>
              <a:buChar char="•"/>
            </a:pPr>
            <a:r>
              <a:rPr lang="en-US" dirty="0"/>
              <a:t>Goal is to minimize disruptions and impacts to businesses and residents</a:t>
            </a:r>
          </a:p>
          <a:p>
            <a:pPr lvl="1">
              <a:buFont typeface="Arial" panose="020B0604020202020204" pitchFamily="34" charset="0"/>
              <a:buChar char="•"/>
            </a:pPr>
            <a:r>
              <a:rPr lang="en-US" dirty="0"/>
              <a:t>Additional goal to not increase costs of construction</a:t>
            </a:r>
          </a:p>
          <a:p>
            <a:pPr lvl="1">
              <a:buFont typeface="Arial" panose="020B0604020202020204" pitchFamily="34" charset="0"/>
              <a:buChar char="•"/>
            </a:pPr>
            <a:r>
              <a:rPr lang="en-US" dirty="0"/>
              <a:t>Specifications will/can include which streets to start </a:t>
            </a:r>
            <a:r>
              <a:rPr lang="en-US" dirty="0" smtClean="0"/>
              <a:t>with.</a:t>
            </a:r>
          </a:p>
          <a:p>
            <a:pPr lvl="1">
              <a:buFont typeface="Arial" panose="020B0604020202020204" pitchFamily="34" charset="0"/>
              <a:buChar char="•"/>
            </a:pPr>
            <a:r>
              <a:rPr lang="en-US" dirty="0"/>
              <a:t>There will be no </a:t>
            </a:r>
            <a:r>
              <a:rPr lang="en-US" dirty="0" smtClean="0"/>
              <a:t>water, sewer, drainage </a:t>
            </a:r>
            <a:r>
              <a:rPr lang="en-US" dirty="0"/>
              <a:t>work on Pleasant Street except for tie-ins</a:t>
            </a:r>
          </a:p>
        </p:txBody>
      </p:sp>
    </p:spTree>
    <p:extLst>
      <p:ext uri="{BB962C8B-B14F-4D97-AF65-F5344CB8AC3E}">
        <p14:creationId xmlns:p14="http://schemas.microsoft.com/office/powerpoint/2010/main" val="68415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341438"/>
          </a:xfrm>
        </p:spPr>
        <p:txBody>
          <a:bodyPr>
            <a:noAutofit/>
          </a:bodyPr>
          <a:lstStyle/>
          <a:p>
            <a:r>
              <a:rPr lang="en-US" sz="3600" i="1" u="sng" dirty="0" smtClean="0"/>
              <a:t/>
            </a:r>
            <a:br>
              <a:rPr lang="en-US" sz="3600" i="1" u="sng" dirty="0" smtClean="0"/>
            </a:br>
            <a:r>
              <a:rPr lang="en-US" sz="3600" i="1" u="sng" dirty="0" smtClean="0"/>
              <a:t>Streets</a:t>
            </a:r>
            <a:r>
              <a:rPr lang="en-US" sz="3600" i="1" u="sng" dirty="0"/>
              <a:t>, Sidewalks, Water, Sewer and Drainage:</a:t>
            </a:r>
            <a:r>
              <a:rPr lang="en-US" sz="3600" dirty="0"/>
              <a:t/>
            </a:r>
            <a:br>
              <a:rPr lang="en-US" sz="3600" dirty="0"/>
            </a:br>
            <a:endParaRPr lang="en-US" sz="3600" dirty="0"/>
          </a:p>
        </p:txBody>
      </p:sp>
      <p:sp>
        <p:nvSpPr>
          <p:cNvPr id="4" name="Content Placeholder 3"/>
          <p:cNvSpPr>
            <a:spLocks noGrp="1"/>
          </p:cNvSpPr>
          <p:nvPr>
            <p:ph sz="half" idx="1"/>
          </p:nvPr>
        </p:nvSpPr>
        <p:spPr>
          <a:xfrm>
            <a:off x="457200" y="1600200"/>
            <a:ext cx="8305800" cy="4525963"/>
          </a:xfrm>
        </p:spPr>
        <p:txBody>
          <a:bodyPr>
            <a:normAutofit fontScale="92500" lnSpcReduction="10000"/>
          </a:bodyPr>
          <a:lstStyle/>
          <a:p>
            <a:pPr lvl="0"/>
            <a:r>
              <a:rPr lang="en-US" dirty="0"/>
              <a:t>Starting in the Spring of 2018 entire area will be on water bypass.</a:t>
            </a:r>
          </a:p>
          <a:p>
            <a:pPr lvl="0"/>
            <a:r>
              <a:rPr lang="en-US" dirty="0"/>
              <a:t>Scope of the Project:</a:t>
            </a:r>
          </a:p>
          <a:p>
            <a:pPr lvl="1">
              <a:buFont typeface="Courier New" panose="02070309020205020404" pitchFamily="49" charset="0"/>
              <a:buChar char="o"/>
            </a:pPr>
            <a:r>
              <a:rPr lang="en-US" dirty="0"/>
              <a:t>Woodside from Pauline to Pleasant to include French Square</a:t>
            </a:r>
          </a:p>
          <a:p>
            <a:pPr lvl="1">
              <a:buFont typeface="Courier New" panose="02070309020205020404" pitchFamily="49" charset="0"/>
              <a:buChar char="o"/>
            </a:pPr>
            <a:r>
              <a:rPr lang="en-US" dirty="0"/>
              <a:t>Bartlett from Woodside to Putnam</a:t>
            </a:r>
          </a:p>
          <a:p>
            <a:pPr lvl="1">
              <a:buFont typeface="Courier New" panose="02070309020205020404" pitchFamily="49" charset="0"/>
              <a:buChar char="o"/>
            </a:pPr>
            <a:r>
              <a:rPr lang="en-US" dirty="0"/>
              <a:t>Somerset from Pleasant to Woodside</a:t>
            </a:r>
          </a:p>
          <a:p>
            <a:pPr lvl="1">
              <a:buFont typeface="Courier New" panose="02070309020205020404" pitchFamily="49" charset="0"/>
              <a:buChar char="o"/>
            </a:pPr>
            <a:r>
              <a:rPr lang="en-US" dirty="0"/>
              <a:t>Cottage Park from Pleasant to Somerset</a:t>
            </a:r>
          </a:p>
          <a:p>
            <a:pPr lvl="1">
              <a:buFont typeface="Courier New" panose="02070309020205020404" pitchFamily="49" charset="0"/>
              <a:buChar char="o"/>
            </a:pPr>
            <a:r>
              <a:rPr lang="en-US" dirty="0"/>
              <a:t>Jefferson from Woodside to Putnam</a:t>
            </a:r>
          </a:p>
          <a:p>
            <a:pPr lvl="1">
              <a:buFont typeface="Courier New" panose="02070309020205020404" pitchFamily="49" charset="0"/>
              <a:buChar char="o"/>
            </a:pPr>
            <a:r>
              <a:rPr lang="en-US" dirty="0"/>
              <a:t>Hagman entire length</a:t>
            </a:r>
          </a:p>
          <a:p>
            <a:pPr lvl="1">
              <a:buFont typeface="Courier New" panose="02070309020205020404" pitchFamily="49" charset="0"/>
              <a:buChar char="o"/>
            </a:pPr>
            <a:r>
              <a:rPr lang="en-US" dirty="0"/>
              <a:t>Adams from Woodside to Williams</a:t>
            </a:r>
          </a:p>
          <a:p>
            <a:pPr lvl="1">
              <a:buFont typeface="Courier New" panose="02070309020205020404" pitchFamily="49" charset="0"/>
              <a:buChar char="o"/>
            </a:pPr>
            <a:r>
              <a:rPr lang="en-US" dirty="0"/>
              <a:t>Williams entire length</a:t>
            </a:r>
          </a:p>
          <a:p>
            <a:endParaRPr lang="en-US" dirty="0"/>
          </a:p>
        </p:txBody>
      </p:sp>
    </p:spTree>
    <p:extLst>
      <p:ext uri="{BB962C8B-B14F-4D97-AF65-F5344CB8AC3E}">
        <p14:creationId xmlns:p14="http://schemas.microsoft.com/office/powerpoint/2010/main" val="394346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smtClean="0"/>
              <a:t/>
            </a:r>
            <a:br>
              <a:rPr lang="en-US" i="1" u="sng" dirty="0" smtClean="0"/>
            </a:br>
            <a:r>
              <a:rPr lang="en-US" i="1" u="sng" dirty="0" smtClean="0"/>
              <a:t> </a:t>
            </a:r>
            <a:r>
              <a:rPr lang="en-US" i="1" u="sng" dirty="0"/>
              <a:t>Street and Sidewalk Only:</a:t>
            </a:r>
            <a:r>
              <a:rPr lang="en-US" dirty="0"/>
              <a:t/>
            </a:r>
            <a:br>
              <a:rPr lang="en-US" dirty="0"/>
            </a:br>
            <a:endParaRPr lang="en-US" dirty="0"/>
          </a:p>
        </p:txBody>
      </p:sp>
      <p:sp>
        <p:nvSpPr>
          <p:cNvPr id="3" name="Content Placeholder 2"/>
          <p:cNvSpPr>
            <a:spLocks noGrp="1"/>
          </p:cNvSpPr>
          <p:nvPr>
            <p:ph sz="half" idx="1"/>
          </p:nvPr>
        </p:nvSpPr>
        <p:spPr>
          <a:xfrm>
            <a:off x="152400" y="1600200"/>
            <a:ext cx="8534400" cy="4525963"/>
          </a:xfrm>
        </p:spPr>
        <p:txBody>
          <a:bodyPr/>
          <a:lstStyle/>
          <a:p>
            <a:pPr lvl="1">
              <a:buFont typeface="Arial" panose="020B0604020202020204" pitchFamily="34" charset="0"/>
              <a:buChar char="•"/>
            </a:pPr>
            <a:r>
              <a:rPr lang="en-US" dirty="0"/>
              <a:t>Municipal lot by Citizen Bank</a:t>
            </a:r>
          </a:p>
          <a:p>
            <a:pPr lvl="1">
              <a:buFont typeface="Arial" panose="020B0604020202020204" pitchFamily="34" charset="0"/>
              <a:buChar char="•"/>
            </a:pPr>
            <a:r>
              <a:rPr lang="en-US" dirty="0"/>
              <a:t>Putnam Street</a:t>
            </a:r>
          </a:p>
          <a:p>
            <a:pPr lvl="1">
              <a:buFont typeface="Arial" panose="020B0604020202020204" pitchFamily="34" charset="0"/>
              <a:buChar char="•"/>
            </a:pPr>
            <a:r>
              <a:rPr lang="en-US" dirty="0"/>
              <a:t>Hagman Road parking lot</a:t>
            </a:r>
          </a:p>
          <a:p>
            <a:endParaRPr lang="en-US" dirty="0"/>
          </a:p>
        </p:txBody>
      </p:sp>
    </p:spTree>
    <p:extLst>
      <p:ext uri="{BB962C8B-B14F-4D97-AF65-F5344CB8AC3E}">
        <p14:creationId xmlns:p14="http://schemas.microsoft.com/office/powerpoint/2010/main" val="1363482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771</Words>
  <Application>Microsoft Office PowerPoint</Application>
  <PresentationFormat>On-screen Show (4:3)</PresentationFormat>
  <Paragraphs>79</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Acrobat Document</vt:lpstr>
      <vt:lpstr>Winthrop Center </vt:lpstr>
      <vt:lpstr>History </vt:lpstr>
      <vt:lpstr>Project Timeline</vt:lpstr>
      <vt:lpstr>Project Timeline</vt:lpstr>
      <vt:lpstr>Secured Funding </vt:lpstr>
      <vt:lpstr>Unsecured Sources of Funding/ Potential Bonding</vt:lpstr>
      <vt:lpstr>Project Operations</vt:lpstr>
      <vt:lpstr> Streets, Sidewalks, Water, Sewer and Drainage: </vt:lpstr>
      <vt:lpstr>  Street and Sidewalk Only: </vt:lpstr>
      <vt:lpstr>Town Manager/Council matters </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Winthrop Center</dc:title>
  <dc:creator>Terence Delehanty</dc:creator>
  <cp:lastModifiedBy>Terence Delehanty</cp:lastModifiedBy>
  <cp:revision>11</cp:revision>
  <cp:lastPrinted>2017-08-01T19:01:28Z</cp:lastPrinted>
  <dcterms:created xsi:type="dcterms:W3CDTF">2017-08-01T16:06:26Z</dcterms:created>
  <dcterms:modified xsi:type="dcterms:W3CDTF">2017-08-01T19:16:45Z</dcterms:modified>
</cp:coreProperties>
</file>