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6.xml" ContentType="application/vnd.openxmlformats-officedocument.presentationml.tags+xml"/>
  <Override PartName="/ppt/notesSlides/notesSlide1.xml" ContentType="application/vnd.openxmlformats-officedocument.presentationml.notesSlide+xml"/>
  <Override PartName="/ppt/tags/tag37.xml" ContentType="application/vnd.openxmlformats-officedocument.presentationml.tags+xml"/>
  <Override PartName="/ppt/notesSlides/notesSlide2.xml" ContentType="application/vnd.openxmlformats-officedocument.presentationml.notesSlide+xml"/>
  <Override PartName="/ppt/tags/tag38.xml" ContentType="application/vnd.openxmlformats-officedocument.presentationml.tags+xml"/>
  <Override PartName="/ppt/notesSlides/notesSlide3.xml" ContentType="application/vnd.openxmlformats-officedocument.presentationml.notesSlide+xml"/>
  <Override PartName="/ppt/tags/tag39.xml" ContentType="application/vnd.openxmlformats-officedocument.presentationml.tags+xml"/>
  <Override PartName="/ppt/notesSlides/notesSlide4.xml" ContentType="application/vnd.openxmlformats-officedocument.presentationml.notesSlide+xml"/>
  <Override PartName="/ppt/tags/tag40.xml" ContentType="application/vnd.openxmlformats-officedocument.presentationml.tags+xml"/>
  <Override PartName="/ppt/notesSlides/notesSlide5.xml" ContentType="application/vnd.openxmlformats-officedocument.presentationml.notesSlide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notesSlides/notesSlide11.xml" ContentType="application/vnd.openxmlformats-officedocument.presentationml.notesSlide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tags/tag49.xml" ContentType="application/vnd.openxmlformats-officedocument.presentationml.tags+xml"/>
  <Override PartName="/ppt/notesSlides/notesSlide14.xml" ContentType="application/vnd.openxmlformats-officedocument.presentationml.notesSlide+xml"/>
  <Override PartName="/ppt/tags/tag50.xml" ContentType="application/vnd.openxmlformats-officedocument.presentationml.tags+xml"/>
  <Override PartName="/ppt/notesSlides/notesSlide15.xml" ContentType="application/vnd.openxmlformats-officedocument.presentationml.notesSlide+xml"/>
  <Override PartName="/ppt/tags/tag51.xml" ContentType="application/vnd.openxmlformats-officedocument.presentationml.tags+xml"/>
  <Override PartName="/ppt/notesSlides/notesSlide16.xml" ContentType="application/vnd.openxmlformats-officedocument.presentationml.notesSlide+xml"/>
  <Override PartName="/ppt/tags/tag52.xml" ContentType="application/vnd.openxmlformats-officedocument.presentationml.tags+xml"/>
  <Override PartName="/ppt/notesSlides/notesSlide17.xml" ContentType="application/vnd.openxmlformats-officedocument.presentationml.notesSlide+xml"/>
  <Override PartName="/ppt/tags/tag53.xml" ContentType="application/vnd.openxmlformats-officedocument.presentationml.tags+xml"/>
  <Override PartName="/ppt/notesSlides/notesSlide18.xml" ContentType="application/vnd.openxmlformats-officedocument.presentationml.notesSlide+xml"/>
  <Override PartName="/ppt/tags/tag54.xml" ContentType="application/vnd.openxmlformats-officedocument.presentationml.tags+xml"/>
  <Override PartName="/ppt/notesSlides/notesSlide19.xml" ContentType="application/vnd.openxmlformats-officedocument.presentationml.notesSlide+xml"/>
  <Override PartName="/ppt/tags/tag55.xml" ContentType="application/vnd.openxmlformats-officedocument.presentationml.tags+xml"/>
  <Override PartName="/ppt/notesSlides/notesSlide20.xml" ContentType="application/vnd.openxmlformats-officedocument.presentationml.notesSlide+xml"/>
  <Override PartName="/ppt/tags/tag56.xml" ContentType="application/vnd.openxmlformats-officedocument.presentationml.tags+xml"/>
  <Override PartName="/ppt/notesSlides/notesSlide21.xml" ContentType="application/vnd.openxmlformats-officedocument.presentationml.notesSlide+xml"/>
  <Override PartName="/ppt/tags/tag57.xml" ContentType="application/vnd.openxmlformats-officedocument.presentationml.tags+xml"/>
  <Override PartName="/ppt/notesSlides/notesSlide22.xml" ContentType="application/vnd.openxmlformats-officedocument.presentationml.notesSlide+xml"/>
  <Override PartName="/ppt/tags/tag58.xml" ContentType="application/vnd.openxmlformats-officedocument.presentationml.tags+xml"/>
  <Override PartName="/ppt/notesSlides/notesSlide23.xml" ContentType="application/vnd.openxmlformats-officedocument.presentationml.notesSlide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notesSlides/notesSlide25.xml" ContentType="application/vnd.openxmlformats-officedocument.presentationml.notesSlide+xml"/>
  <Override PartName="/ppt/tags/tag61.xml" ContentType="application/vnd.openxmlformats-officedocument.presentationml.tags+xml"/>
  <Override PartName="/ppt/notesSlides/notesSlide26.xml" ContentType="application/vnd.openxmlformats-officedocument.presentationml.notesSlide+xml"/>
  <Override PartName="/ppt/tags/tag62.xml" ContentType="application/vnd.openxmlformats-officedocument.presentationml.tags+xml"/>
  <Override PartName="/ppt/notesSlides/notesSlide27.xml" ContentType="application/vnd.openxmlformats-officedocument.presentationml.notesSlide+xml"/>
  <Override PartName="/ppt/tags/tag63.xml" ContentType="application/vnd.openxmlformats-officedocument.presentationml.tags+xml"/>
  <Override PartName="/ppt/notesSlides/notesSlide28.xml" ContentType="application/vnd.openxmlformats-officedocument.presentationml.notesSlide+xml"/>
  <Override PartName="/ppt/tags/tag64.xml" ContentType="application/vnd.openxmlformats-officedocument.presentationml.tags+xml"/>
  <Override PartName="/ppt/notesSlides/notesSlide29.xml" ContentType="application/vnd.openxmlformats-officedocument.presentationml.notesSlide+xml"/>
  <Override PartName="/ppt/tags/tag65.xml" ContentType="application/vnd.openxmlformats-officedocument.presentationml.tags+xml"/>
  <Override PartName="/ppt/notesSlides/notesSlide30.xml" ContentType="application/vnd.openxmlformats-officedocument.presentationml.notesSlide+xml"/>
  <Override PartName="/ppt/tags/tag66.xml" ContentType="application/vnd.openxmlformats-officedocument.presentationml.tags+xml"/>
  <Override PartName="/ppt/notesSlides/notesSlide31.xml" ContentType="application/vnd.openxmlformats-officedocument.presentationml.notesSlide+xml"/>
  <Override PartName="/ppt/tags/tag67.xml" ContentType="application/vnd.openxmlformats-officedocument.presentationml.tags+xml"/>
  <Override PartName="/ppt/notesSlides/notesSlide32.xml" ContentType="application/vnd.openxmlformats-officedocument.presentationml.notesSlide+xml"/>
  <Override PartName="/ppt/tags/tag68.xml" ContentType="application/vnd.openxmlformats-officedocument.presentationml.tags+xml"/>
  <Override PartName="/ppt/notesSlides/notesSlide33.xml" ContentType="application/vnd.openxmlformats-officedocument.presentationml.notesSlide+xml"/>
  <Override PartName="/ppt/tags/tag69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6"/>
  </p:notesMasterIdLst>
  <p:handoutMasterIdLst>
    <p:handoutMasterId r:id="rId37"/>
  </p:handoutMasterIdLst>
  <p:sldIdLst>
    <p:sldId id="338" r:id="rId2"/>
    <p:sldId id="363" r:id="rId3"/>
    <p:sldId id="339" r:id="rId4"/>
    <p:sldId id="345" r:id="rId5"/>
    <p:sldId id="366" r:id="rId6"/>
    <p:sldId id="360" r:id="rId7"/>
    <p:sldId id="365" r:id="rId8"/>
    <p:sldId id="388" r:id="rId9"/>
    <p:sldId id="369" r:id="rId10"/>
    <p:sldId id="361" r:id="rId11"/>
    <p:sldId id="389" r:id="rId12"/>
    <p:sldId id="353" r:id="rId13"/>
    <p:sldId id="378" r:id="rId14"/>
    <p:sldId id="364" r:id="rId15"/>
    <p:sldId id="370" r:id="rId16"/>
    <p:sldId id="379" r:id="rId17"/>
    <p:sldId id="371" r:id="rId18"/>
    <p:sldId id="362" r:id="rId19"/>
    <p:sldId id="373" r:id="rId20"/>
    <p:sldId id="372" r:id="rId21"/>
    <p:sldId id="374" r:id="rId22"/>
    <p:sldId id="387" r:id="rId23"/>
    <p:sldId id="390" r:id="rId24"/>
    <p:sldId id="375" r:id="rId25"/>
    <p:sldId id="381" r:id="rId26"/>
    <p:sldId id="383" r:id="rId27"/>
    <p:sldId id="384" r:id="rId28"/>
    <p:sldId id="382" r:id="rId29"/>
    <p:sldId id="385" r:id="rId30"/>
    <p:sldId id="386" r:id="rId31"/>
    <p:sldId id="380" r:id="rId32"/>
    <p:sldId id="377" r:id="rId33"/>
    <p:sldId id="376" r:id="rId34"/>
    <p:sldId id="367" r:id="rId35"/>
  </p:sldIdLst>
  <p:sldSz cx="12192000" cy="6858000"/>
  <p:notesSz cx="7010400" cy="92964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House" initials="MH" lastIdx="29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4459"/>
    <a:srgbClr val="C75B12"/>
    <a:srgbClr val="21578A"/>
    <a:srgbClr val="F0E8BA"/>
    <a:srgbClr val="DDCD69"/>
    <a:srgbClr val="718674"/>
    <a:srgbClr val="FFFFFF"/>
    <a:srgbClr val="B3B3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86534" autoAdjust="0"/>
  </p:normalViewPr>
  <p:slideViewPr>
    <p:cSldViewPr snapToGrid="0">
      <p:cViewPr>
        <p:scale>
          <a:sx n="101" d="100"/>
          <a:sy n="101" d="100"/>
        </p:scale>
        <p:origin x="-16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54"/>
    </p:cViewPr>
  </p:sorterViewPr>
  <p:notesViewPr>
    <p:cSldViewPr snapToGrid="0">
      <p:cViewPr varScale="1">
        <p:scale>
          <a:sx n="82" d="100"/>
          <a:sy n="82" d="100"/>
        </p:scale>
        <p:origin x="391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DF456-343A-4195-82F4-0AF3F7E92E3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60852-6627-47AD-8BA2-BD6104643A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076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7FACB7-6EA8-4386-92DA-21E5D2D69DBA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AAB1B3-72C1-4BF2-BF09-E2ECE61303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94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990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35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621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3015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045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11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54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5450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75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93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25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77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242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1218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934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6635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64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456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696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07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611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85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73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2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857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07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491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968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62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984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03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AAB1B3-72C1-4BF2-BF09-E2ECE613033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6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g"/><Relationship Id="rId7" Type="http://schemas.openxmlformats.org/officeDocument/2006/relationships/image" Target="../media/image1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2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27449"/>
          <a:stretch/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818513" y="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49630"/>
          <a:stretch/>
        </p:blipFill>
        <p:spPr>
          <a:xfrm>
            <a:off x="9067800" y="3823062"/>
            <a:ext cx="3124200" cy="3034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1895" y="5225518"/>
            <a:ext cx="9144000" cy="1006075"/>
          </a:xfrm>
        </p:spPr>
        <p:txBody>
          <a:bodyPr anchor="t"/>
          <a:lstStyle>
            <a:lvl1pPr algn="l"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0899" y="6192542"/>
            <a:ext cx="9144000" cy="70450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9" y="5576118"/>
            <a:ext cx="771721" cy="968678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158749" y="1132392"/>
            <a:ext cx="1511300" cy="0"/>
          </a:xfrm>
          <a:prstGeom prst="line">
            <a:avLst/>
          </a:prstGeom>
          <a:ln>
            <a:solidFill>
              <a:srgbClr val="F28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Image result for crco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4" y="131976"/>
            <a:ext cx="1460229" cy="89919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27449"/>
          <a:stretch/>
        </p:blipFill>
        <p:spPr>
          <a:xfrm>
            <a:off x="1524" y="0"/>
            <a:ext cx="1828800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1820037" y="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49630"/>
          <a:stretch/>
        </p:blipFill>
        <p:spPr>
          <a:xfrm>
            <a:off x="9025580" y="3823063"/>
            <a:ext cx="3124200" cy="30349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6" y="5640595"/>
            <a:ext cx="771721" cy="968678"/>
          </a:xfrm>
          <a:prstGeom prst="rect">
            <a:avLst/>
          </a:prstGeom>
        </p:spPr>
      </p:pic>
      <p:cxnSp>
        <p:nvCxnSpPr>
          <p:cNvPr id="34" name="Straight Connector 33"/>
          <p:cNvCxnSpPr/>
          <p:nvPr userDrawn="1"/>
        </p:nvCxnSpPr>
        <p:spPr>
          <a:xfrm>
            <a:off x="161710" y="1133982"/>
            <a:ext cx="1511300" cy="0"/>
          </a:xfrm>
          <a:prstGeom prst="line">
            <a:avLst/>
          </a:prstGeom>
          <a:ln>
            <a:solidFill>
              <a:srgbClr val="F28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4" descr="Image result for complete streets image massachusetts">
            <a:extLst>
              <a:ext uri="{FF2B5EF4-FFF2-40B4-BE49-F238E27FC236}">
                <a16:creationId xmlns:a16="http://schemas.microsoft.com/office/drawing/2014/main" xmlns="" id="{55D7A13D-EAAE-4C3F-9C46-64296695B49D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 descr="Image result for winthrop, ma logo">
            <a:extLst>
              <a:ext uri="{FF2B5EF4-FFF2-40B4-BE49-F238E27FC236}">
                <a16:creationId xmlns:a16="http://schemas.microsoft.com/office/drawing/2014/main" xmlns="" id="{D132765A-D8D5-4752-9DDF-163BF8F7111B}"/>
              </a:ext>
            </a:extLst>
          </p:cNvPr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39" y="81509"/>
            <a:ext cx="1132205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774F31-54EA-4DCA-B378-B890D9FB7A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21353" b="3020"/>
          <a:stretch/>
        </p:blipFill>
        <p:spPr>
          <a:xfrm>
            <a:off x="1869496" y="0"/>
            <a:ext cx="10329557" cy="5186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537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4376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52251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5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646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54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39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58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536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8185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2B633B-C2E6-424E-ABA3-7084A8BDC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36550" b="51227"/>
          <a:stretch/>
        </p:blipFill>
        <p:spPr>
          <a:xfrm>
            <a:off x="390686" y="-12700"/>
            <a:ext cx="11801313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77790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39704" y="-1270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705" y="5175257"/>
            <a:ext cx="573295" cy="7205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73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57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0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995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2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9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84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3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6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508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6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77790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339704" y="-1270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27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6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1200" y="1524000"/>
            <a:ext cx="10972800" cy="480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75B12"/>
              </a:buClr>
              <a:buSzPct val="130000"/>
              <a:buFont typeface="Wingdings" panose="05000000000000000000" pitchFamily="2" charset="2"/>
              <a:buChar char="§"/>
              <a:defRPr lang="en-US" sz="26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1pPr>
            <a:lvl2pPr marL="742950" indent="-285750">
              <a:defRPr lang="en-US" sz="23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/>
                </a:solidFill>
                <a:latin typeface="Arial Narrow" panose="020B0506020202030204" pitchFamily="34" charset="0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11200" y="609600"/>
            <a:ext cx="10464800" cy="838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en-US" sz="4000" b="1" kern="1200" dirty="0" smtClean="0">
                <a:solidFill>
                  <a:srgbClr val="21578A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 Narrow"/>
                <a:ea typeface="+mj-ea"/>
                <a:cs typeface="+mj-cs"/>
              </a:defRPr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5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77790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344968" y="-12700"/>
            <a:ext cx="45719" cy="6883402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420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63972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1371600" y="1183915"/>
            <a:ext cx="10566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339704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98811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63972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339704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6315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0" b="12419"/>
          <a:stretch/>
        </p:blipFill>
        <p:spPr>
          <a:xfrm>
            <a:off x="1816100" y="1"/>
            <a:ext cx="10375899" cy="1581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27449"/>
          <a:stretch/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857375" y="911307"/>
            <a:ext cx="10334624" cy="670441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663700" y="6428190"/>
            <a:ext cx="10528299" cy="429809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818513" y="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755900" y="1895115"/>
            <a:ext cx="9182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75" y="5118387"/>
            <a:ext cx="771721" cy="968678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>
            <a:off x="152400" y="1577264"/>
            <a:ext cx="1511300" cy="0"/>
          </a:xfrm>
          <a:prstGeom prst="line">
            <a:avLst/>
          </a:prstGeom>
          <a:ln>
            <a:solidFill>
              <a:srgbClr val="F28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49630"/>
          <a:stretch/>
        </p:blipFill>
        <p:spPr>
          <a:xfrm>
            <a:off x="8496300" y="3267890"/>
            <a:ext cx="3695700" cy="35901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9409" y="911307"/>
            <a:ext cx="10515600" cy="983808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55900" y="2160402"/>
            <a:ext cx="9182100" cy="4257665"/>
          </a:xfrm>
        </p:spPr>
        <p:txBody>
          <a:bodyPr/>
          <a:lstStyle>
            <a:lvl1pPr marL="228600" indent="-228600"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89" y="6166235"/>
            <a:ext cx="1397091" cy="5239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09" y="185268"/>
            <a:ext cx="1206728" cy="1206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05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74629"/>
          <a:stretch/>
        </p:blipFill>
        <p:spPr>
          <a:xfrm>
            <a:off x="1498600" y="0"/>
            <a:ext cx="10693399" cy="1571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13138"/>
          <a:stretch/>
        </p:blipFill>
        <p:spPr>
          <a:xfrm>
            <a:off x="0" y="0"/>
            <a:ext cx="1843314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857375" y="911307"/>
            <a:ext cx="10334624" cy="670441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818513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52400" y="1895115"/>
            <a:ext cx="1511300" cy="0"/>
          </a:xfrm>
          <a:prstGeom prst="line">
            <a:avLst/>
          </a:prstGeom>
          <a:ln>
            <a:solidFill>
              <a:srgbClr val="DDC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1663700" y="6428190"/>
            <a:ext cx="10528299" cy="429809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755900" y="1895115"/>
            <a:ext cx="9182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8" y="470051"/>
            <a:ext cx="771721" cy="9686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49630"/>
          <a:stretch/>
        </p:blipFill>
        <p:spPr>
          <a:xfrm>
            <a:off x="8496300" y="3267890"/>
            <a:ext cx="3695700" cy="35901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9409" y="911307"/>
            <a:ext cx="10515600" cy="983808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55900" y="2160402"/>
            <a:ext cx="9182100" cy="4257665"/>
          </a:xfrm>
        </p:spPr>
        <p:txBody>
          <a:bodyPr/>
          <a:lstStyle>
            <a:lvl1pPr marL="228600" indent="-228600"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6572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77790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39704" y="-1270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6644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63972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8047" y="225425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39704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7492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411424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63972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1371600" y="1183915"/>
            <a:ext cx="10566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339704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113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63972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339704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27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0" b="12419"/>
          <a:stretch/>
        </p:blipFill>
        <p:spPr>
          <a:xfrm>
            <a:off x="1816100" y="1"/>
            <a:ext cx="10375899" cy="15817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27449"/>
          <a:stretch/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1857375" y="911307"/>
            <a:ext cx="10334624" cy="670441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1663700" y="6428190"/>
            <a:ext cx="10528299" cy="429809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818513" y="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755900" y="1895115"/>
            <a:ext cx="9182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8" y="470051"/>
            <a:ext cx="771721" cy="968678"/>
          </a:xfrm>
          <a:prstGeom prst="rect">
            <a:avLst/>
          </a:prstGeom>
        </p:spPr>
      </p:pic>
      <p:cxnSp>
        <p:nvCxnSpPr>
          <p:cNvPr id="24" name="Straight Connector 23"/>
          <p:cNvCxnSpPr/>
          <p:nvPr userDrawn="1"/>
        </p:nvCxnSpPr>
        <p:spPr>
          <a:xfrm>
            <a:off x="152400" y="2559193"/>
            <a:ext cx="1511300" cy="0"/>
          </a:xfrm>
          <a:prstGeom prst="line">
            <a:avLst/>
          </a:prstGeom>
          <a:ln>
            <a:solidFill>
              <a:srgbClr val="F287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49630"/>
          <a:stretch/>
        </p:blipFill>
        <p:spPr>
          <a:xfrm>
            <a:off x="8496300" y="3267890"/>
            <a:ext cx="3695700" cy="35901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9409" y="911307"/>
            <a:ext cx="10515600" cy="983808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55900" y="2160402"/>
            <a:ext cx="9182100" cy="4257665"/>
          </a:xfrm>
        </p:spPr>
        <p:txBody>
          <a:bodyPr/>
          <a:lstStyle>
            <a:lvl1pPr marL="228600" indent="-228600"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8" y="1895115"/>
            <a:ext cx="1397091" cy="523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1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74629"/>
          <a:stretch/>
        </p:blipFill>
        <p:spPr>
          <a:xfrm>
            <a:off x="1498600" y="0"/>
            <a:ext cx="10693399" cy="15716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13138"/>
          <a:stretch/>
        </p:blipFill>
        <p:spPr>
          <a:xfrm>
            <a:off x="0" y="0"/>
            <a:ext cx="1843314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1857375" y="911307"/>
            <a:ext cx="10334624" cy="670441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1818513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52400" y="1895115"/>
            <a:ext cx="1511300" cy="0"/>
          </a:xfrm>
          <a:prstGeom prst="line">
            <a:avLst/>
          </a:prstGeom>
          <a:ln>
            <a:solidFill>
              <a:srgbClr val="DDC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 userDrawn="1"/>
        </p:nvSpPr>
        <p:spPr>
          <a:xfrm>
            <a:off x="1663700" y="6428190"/>
            <a:ext cx="10528299" cy="429809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2755900" y="1895115"/>
            <a:ext cx="9182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88" y="470051"/>
            <a:ext cx="771721" cy="9686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49630"/>
          <a:stretch/>
        </p:blipFill>
        <p:spPr>
          <a:xfrm>
            <a:off x="8496300" y="3267890"/>
            <a:ext cx="3695700" cy="35901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89409" y="911307"/>
            <a:ext cx="10515600" cy="983808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2755900" y="2160402"/>
            <a:ext cx="9182100" cy="4257665"/>
          </a:xfrm>
        </p:spPr>
        <p:txBody>
          <a:bodyPr/>
          <a:lstStyle>
            <a:lvl1pPr marL="228600" indent="-228600"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710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5B3A57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5" r="77790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339704" y="-12700"/>
            <a:ext cx="50983" cy="6858856"/>
          </a:xfrm>
          <a:prstGeom prst="rect">
            <a:avLst/>
          </a:prstGeom>
          <a:solidFill>
            <a:srgbClr val="F2874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354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6" t="15091" r="-1" b="74362"/>
          <a:stretch/>
        </p:blipFill>
        <p:spPr>
          <a:xfrm>
            <a:off x="50800" y="0"/>
            <a:ext cx="12141199" cy="8255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50800" y="215900"/>
            <a:ext cx="12141199" cy="609600"/>
          </a:xfrm>
          <a:prstGeom prst="rect">
            <a:avLst/>
          </a:prstGeom>
          <a:solidFill>
            <a:srgbClr val="225C9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r="63972"/>
          <a:stretch/>
        </p:blipFill>
        <p:spPr>
          <a:xfrm>
            <a:off x="0" y="0"/>
            <a:ext cx="34834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48" b="60863"/>
          <a:stretch/>
        </p:blipFill>
        <p:spPr>
          <a:xfrm>
            <a:off x="7969252" y="3670715"/>
            <a:ext cx="4222748" cy="318728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6515275"/>
            <a:ext cx="12191999" cy="355427"/>
          </a:xfrm>
          <a:prstGeom prst="rect">
            <a:avLst/>
          </a:prstGeom>
          <a:solidFill>
            <a:srgbClr val="5B3A57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44" y="5540828"/>
            <a:ext cx="573295" cy="72056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8047" y="225425"/>
            <a:ext cx="10515600" cy="609600"/>
          </a:xfrm>
        </p:spPr>
        <p:txBody>
          <a:bodyPr anchor="t">
            <a:normAutofit/>
          </a:bodyPr>
          <a:lstStyle>
            <a:lvl1pPr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1371600" y="1437800"/>
            <a:ext cx="10515600" cy="4351338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SzPct val="85000"/>
              <a:buFont typeface="Wingdings" panose="05000000000000000000" pitchFamily="2" charset="2"/>
              <a:buChar char="Ø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2057400" lvl="4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Glober SemiBold Free" pitchFamily="50" charset="0"/>
              <a:buChar char="-"/>
            </a:pPr>
            <a:r>
              <a:rPr lang="en-US" dirty="0"/>
              <a:t>Fifth level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39704" y="0"/>
            <a:ext cx="50983" cy="6858856"/>
          </a:xfrm>
          <a:prstGeom prst="rect">
            <a:avLst/>
          </a:prstGeom>
          <a:solidFill>
            <a:srgbClr val="DDCD6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01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955F3-26D2-43F2-A0EB-2CF27A3D164B}" type="datetimeFigureOut">
              <a:rPr lang="en-US" smtClean="0"/>
              <a:t>5/8/2018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6E705-0D73-439B-9E01-273E4D733F60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41"/>
    </p:custDataLst>
    <p:extLst>
      <p:ext uri="{BB962C8B-B14F-4D97-AF65-F5344CB8AC3E}">
        <p14:creationId xmlns:p14="http://schemas.microsoft.com/office/powerpoint/2010/main" val="51068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  <p:sldLayoutId id="2147483685" r:id="rId32"/>
    <p:sldLayoutId id="2147483686" r:id="rId33"/>
    <p:sldLayoutId id="2147483684" r:id="rId34"/>
    <p:sldLayoutId id="2147483660" r:id="rId35"/>
    <p:sldLayoutId id="2147483663" r:id="rId36"/>
    <p:sldLayoutId id="2147483651" r:id="rId37"/>
    <p:sldLayoutId id="2147483652" r:id="rId38"/>
    <p:sldLayoutId id="2147483649" r:id="rId3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10" Type="http://schemas.openxmlformats.org/officeDocument/2006/relationships/image" Target="../media/image49.jpg"/><Relationship Id="rId4" Type="http://schemas.openxmlformats.org/officeDocument/2006/relationships/image" Target="../media/image43.jpg"/><Relationship Id="rId9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4" Type="http://schemas.openxmlformats.org/officeDocument/2006/relationships/image" Target="../media/image5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5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301" y="4976261"/>
            <a:ext cx="10324699" cy="1881739"/>
          </a:xfrm>
          <a:prstGeom prst="rect">
            <a:avLst/>
          </a:prstGeom>
          <a:solidFill>
            <a:srgbClr val="644459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17018" y="6347096"/>
            <a:ext cx="9625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071545" y="4873476"/>
            <a:ext cx="10662680" cy="7427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800" dirty="0"/>
              <a:t>Winthrop, MA</a:t>
            </a:r>
            <a:endParaRPr lang="en-US" sz="400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562751" y="6380236"/>
            <a:ext cx="2391825" cy="4200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May 8, 2018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71544" y="5644814"/>
            <a:ext cx="10120455" cy="67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aseline="0" dirty="0"/>
              <a:t>Community Resiliency Building | Listening Session</a:t>
            </a:r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22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Municipal Vulnerability Preparedness (MVP) Grant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6390344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Communities who complete the MVP program become certified as an MVP community and are eligible for potential follow-up grant funding and other opportunities.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CBE0A7-E3C1-4CC3-A8BA-5C2F6D429C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9545" r="11464" b="6455"/>
          <a:stretch/>
        </p:blipFill>
        <p:spPr>
          <a:xfrm>
            <a:off x="7211901" y="1445140"/>
            <a:ext cx="2824140" cy="4202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50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MVP Action Grant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649680" cy="550294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Current MVP Action Grant Program open!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Applications are Due May 18, 2018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Winthrop is eligible because of MVP Planning participation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Can apply for up to $400,000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Projects that propose nature-based solutions or green infrastructure will receive higher scores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Eligible projects: detailed vulnerability and risk assessment, public education and communication, local bylaws, redesign and retrofit, nature based storm damage protection, nature based infrastructure, eco restoration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B2A408-997A-43B1-B2FF-4C859F9E7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6713346" y="661776"/>
            <a:ext cx="4466156" cy="5880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2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046" y="215900"/>
            <a:ext cx="11356171" cy="609600"/>
          </a:xfrm>
        </p:spPr>
        <p:txBody>
          <a:bodyPr>
            <a:normAutofit/>
          </a:bodyPr>
          <a:lstStyle/>
          <a:p>
            <a:r>
              <a:rPr lang="en-US" dirty="0"/>
              <a:t>What Other Communities Are in the MVP Program?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9FA731-070E-4C4C-B61B-13FE55C704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9" t="4904" r="7177" b="8439"/>
          <a:stretch/>
        </p:blipFill>
        <p:spPr>
          <a:xfrm>
            <a:off x="1452955" y="902781"/>
            <a:ext cx="9286090" cy="57393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2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>
            <a:extLst>
              <a:ext uri="{FF2B5EF4-FFF2-40B4-BE49-F238E27FC236}">
                <a16:creationId xmlns:a16="http://schemas.microsoft.com/office/drawing/2014/main" xmlns="" id="{0201C72B-97A4-4796-8411-61A287CF6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b="9329"/>
          <a:stretch/>
        </p:blipFill>
        <p:spPr bwMode="auto">
          <a:xfrm>
            <a:off x="391234" y="0"/>
            <a:ext cx="11800764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78088C-189A-47DD-BC71-F7F465E149D4}"/>
              </a:ext>
            </a:extLst>
          </p:cNvPr>
          <p:cNvSpPr txBox="1"/>
          <p:nvPr/>
        </p:nvSpPr>
        <p:spPr>
          <a:xfrm>
            <a:off x="391233" y="2220496"/>
            <a:ext cx="11800765" cy="255454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Community Resiliency Building Workshop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9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xmlns="" id="{42216C98-A4B0-4352-A80B-1632671F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/>
          <a:lstStyle/>
          <a:p>
            <a:r>
              <a:rPr lang="en-US" dirty="0"/>
              <a:t>Community Resiliency Building Workshop</a:t>
            </a:r>
          </a:p>
        </p:txBody>
      </p:sp>
      <p:pic>
        <p:nvPicPr>
          <p:cNvPr id="1028" name="Picture 4" descr="Image result for thank you">
            <a:extLst>
              <a:ext uri="{FF2B5EF4-FFF2-40B4-BE49-F238E27FC236}">
                <a16:creationId xmlns:a16="http://schemas.microsoft.com/office/drawing/2014/main" xmlns="" id="{5F4D9E27-9DA3-41C4-BC16-C920B396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04" y="1415621"/>
            <a:ext cx="9321715" cy="288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06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xmlns="" id="{42216C98-A4B0-4352-A80B-1632671F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/>
          <a:lstStyle/>
          <a:p>
            <a:r>
              <a:rPr lang="en-US" dirty="0"/>
              <a:t>Community Resiliency Building Workshop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C5E10C3-1919-4455-B89A-23BF9B32B4DD}"/>
              </a:ext>
            </a:extLst>
          </p:cNvPr>
          <p:cNvGrpSpPr/>
          <p:nvPr/>
        </p:nvGrpSpPr>
        <p:grpSpPr>
          <a:xfrm>
            <a:off x="6610684" y="812942"/>
            <a:ext cx="4592963" cy="2616058"/>
            <a:chOff x="7304333" y="1837642"/>
            <a:chExt cx="4592963" cy="2616058"/>
          </a:xfrm>
        </p:grpSpPr>
        <p:pic>
          <p:nvPicPr>
            <p:cNvPr id="1032" name="Picture 8" descr="Image result for nature conservancy">
              <a:extLst>
                <a:ext uri="{FF2B5EF4-FFF2-40B4-BE49-F238E27FC236}">
                  <a16:creationId xmlns:a16="http://schemas.microsoft.com/office/drawing/2014/main" xmlns="" id="{004AA8DB-8D2A-45D0-B415-46C7A271BD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333" y="1837642"/>
              <a:ext cx="3377875" cy="1772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https://tse2.mm.bing.net/th?id=OIP.7KBeJP-EY8PPVMtPcRmi2gHaCW&amp;pid=15.1&amp;P=0&amp;w=613&amp;h=195">
              <a:extLst>
                <a:ext uri="{FF2B5EF4-FFF2-40B4-BE49-F238E27FC236}">
                  <a16:creationId xmlns:a16="http://schemas.microsoft.com/office/drawing/2014/main" xmlns="" id="{FEA55DBE-E07E-422D-A24A-D6FBDA6EF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821" y="3255264"/>
              <a:ext cx="3787058" cy="119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Image result for MWRA">
              <a:extLst>
                <a:ext uri="{FF2B5EF4-FFF2-40B4-BE49-F238E27FC236}">
                  <a16:creationId xmlns:a16="http://schemas.microsoft.com/office/drawing/2014/main" xmlns="" id="{35A3EFE6-6F8D-4D64-BBA0-68920A5A3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7040" y="2192105"/>
              <a:ext cx="1290256" cy="1303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09A5CD52-DDA8-43C2-86D0-B21A40072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47" y="1030687"/>
            <a:ext cx="6079446" cy="5502942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CRB workshop held on April 6, 2018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Each Individual Identified Challenges &amp; Goals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Background Information About Winthrop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Climate Change Presentation – </a:t>
            </a:r>
            <a:r>
              <a:rPr lang="en-US" dirty="0" err="1"/>
              <a:t>MassAudubon</a:t>
            </a:r>
            <a:endParaRPr lang="en-US" dirty="0"/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Characterized/Identified Natural Hazards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Identified Community Vulnerabilities &amp; Strengths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Natural Infrastructure Solutions – Nature Conservancy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Identified &amp; Prioritized Community Actions</a:t>
            </a:r>
          </a:p>
          <a:p>
            <a:pPr marL="461963" indent="-461963" hangingPunct="0"/>
            <a:endParaRPr lang="en-US" dirty="0"/>
          </a:p>
          <a:p>
            <a:pPr marL="461963" indent="-461963" hangingPunct="0"/>
            <a:endParaRPr lang="en-US" dirty="0"/>
          </a:p>
          <a:p>
            <a:pPr marL="461963" indent="-461963" hangingPunct="0"/>
            <a:endParaRPr lang="en-US" dirty="0"/>
          </a:p>
          <a:p>
            <a:pPr marL="461963" indent="-461963" hangingPunct="0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4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xmlns="" id="{42216C98-A4B0-4352-A80B-1632671F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/>
          <a:lstStyle/>
          <a:p>
            <a:r>
              <a:rPr lang="en-US" dirty="0"/>
              <a:t>Community Resiliency Building Workshop - Matrix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19E10D-B6D7-4AAC-B965-4C4D9D496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1913" y="910108"/>
            <a:ext cx="8339095" cy="5838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7540D1-8CA5-487B-9234-E944299768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" t="6134" r="239" b="4230"/>
          <a:stretch/>
        </p:blipFill>
        <p:spPr>
          <a:xfrm>
            <a:off x="1753881" y="910108"/>
            <a:ext cx="8684238" cy="58381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5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xmlns="" id="{42216C98-A4B0-4352-A80B-1632671F6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47" y="215900"/>
            <a:ext cx="10515600" cy="609600"/>
          </a:xfrm>
        </p:spPr>
        <p:txBody>
          <a:bodyPr/>
          <a:lstStyle/>
          <a:p>
            <a:r>
              <a:rPr lang="en-US" dirty="0"/>
              <a:t>Community Resiliency Building Workshop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C875DA-0F18-4284-A9FE-5293409126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88" y="1071298"/>
            <a:ext cx="7144915" cy="5358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6055716-3960-4AAD-BFAC-062F0F135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1231588" y="1229323"/>
            <a:ext cx="6979776" cy="5234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DCDB41-1450-44F3-8C46-C464AB726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60000">
            <a:off x="4911330" y="1597445"/>
            <a:ext cx="5734726" cy="43010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95105B-22AF-401F-A8F1-9559BA9C6D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697" y="1071298"/>
            <a:ext cx="7111255" cy="53334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B782D10-273F-47FB-9140-6619328C3B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4037776" y="1128575"/>
            <a:ext cx="7190227" cy="5392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355A01A-EFDA-4235-99CD-14752C6B97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883" y="1853811"/>
            <a:ext cx="5510824" cy="413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B507042-597F-4795-ACEB-423E34B54D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9" y="1148590"/>
            <a:ext cx="7052173" cy="5289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89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As part of the MVP program, participating communities MUST complete a Community Resiliency Building Workshop!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Upon completion of the workshop, a summary report will be submitted to EEA.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Winthrop will continue to use this guiding report to reinforce future planning and action item implementation.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E139D7-66DE-40B1-841A-36FE8C507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6620966" y="900244"/>
            <a:ext cx="4281096" cy="5565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277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 - Purpose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966679"/>
            <a:ext cx="5344880" cy="550294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Address the need to build community resilience in a collaborative environment.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Foster a discussion that will help Winthrop adapt to extreme weather and natural hazard events.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Encourage continued proactive planning and actions focused on resiliency.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Consider all aspects of the community – residents, employees, students, infrastructure, the environment.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B91BBD-748A-41A1-A217-1A7F637D0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427" y="1582635"/>
            <a:ext cx="4738452" cy="3553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69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688047" y="1346851"/>
            <a:ext cx="5612169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C75B12"/>
              </a:buClr>
              <a:buFont typeface="Wingdings" panose="05000000000000000000" pitchFamily="2" charset="2"/>
              <a:buChar char="§"/>
            </a:pPr>
            <a:r>
              <a:rPr lang="en-US" dirty="0"/>
              <a:t>Overview of Community Resiliency Building Workshop &amp; Summary of Findings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C75B12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Question &amp; Answer 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C75B12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rgbClr val="C75B12"/>
              </a:buClr>
              <a:buNone/>
            </a:pPr>
            <a:endParaRPr lang="en-US" dirty="0"/>
          </a:p>
          <a:p>
            <a:pPr marL="0" indent="0">
              <a:spcBef>
                <a:spcPts val="300"/>
              </a:spcBef>
              <a:spcAft>
                <a:spcPts val="300"/>
              </a:spcAft>
              <a:buClr>
                <a:srgbClr val="C75B12"/>
              </a:buClr>
              <a:buNone/>
            </a:pP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Note: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Please utilize the notecards available to share any </a:t>
            </a:r>
            <a:r>
              <a:rPr lang="en-US" sz="2400" i="1" dirty="0"/>
              <a:t>concerns or ideas that you have and would like to make sure are documented as a part of this process. Thank you!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rgbClr val="C75B12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7EEE51-7F87-4385-9D25-331348470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288" y="1052497"/>
            <a:ext cx="5195986" cy="3362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8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 - Intent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1" y="1222711"/>
            <a:ext cx="4552400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Foster collaboration amongst community stakeholders.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Advance education, planning and implementation of priority actions identified during the CRB process.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BF9C7D-26DB-4BD2-AC6F-56C9D0CB0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1859" y="1524909"/>
            <a:ext cx="3813243" cy="285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43D370-5A13-4EB9-B908-827DF149B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6232" y="3287969"/>
            <a:ext cx="3517046" cy="2637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987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 - Objectives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731976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The CRB was designed to help communities achieve the following objectives: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Define extreme weather and natural and climate related hazards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Identify existing and future vulnerabilities and strengths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Develop and prioritize actions for the community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Identify opportunities to take action to reduce risk and build resilience</a:t>
            </a:r>
          </a:p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D8E02AA-DEC6-44B4-8AA0-5ABA17BE3260}"/>
              </a:ext>
            </a:extLst>
          </p:cNvPr>
          <p:cNvGrpSpPr/>
          <p:nvPr/>
        </p:nvGrpSpPr>
        <p:grpSpPr>
          <a:xfrm>
            <a:off x="7022773" y="1222711"/>
            <a:ext cx="4912726" cy="5041164"/>
            <a:chOff x="7022773" y="1222711"/>
            <a:chExt cx="4912726" cy="50411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008087C1-9AF6-4432-BD37-D12D971D3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773" y="4080008"/>
              <a:ext cx="2911823" cy="21838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D2AC54E-701A-4B21-ABAE-B8119AA83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2773" y="1520556"/>
              <a:ext cx="2911822" cy="21838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4D25DB9-ACF3-48DB-AA1F-7BE5A0830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9221" y="1222711"/>
              <a:ext cx="2246278" cy="16847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75F684A-A6C7-4129-AEF5-986CACB92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1457" y="3108228"/>
              <a:ext cx="2246276" cy="1684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142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What We Heard From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47" y="984967"/>
            <a:ext cx="5731976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Challenges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Need a plan for chronic flooding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Flood control and recovery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Where to find funding?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Flood Insurance Requirements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Infrastructure updates and drainage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Coastal protection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Vulnerable residents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Community engagement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Understanding nature based solutions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Evacuation plan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Isolation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Limited egress during emergencies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C125237-DBF1-4980-8831-ED3A088A1771}"/>
              </a:ext>
            </a:extLst>
          </p:cNvPr>
          <p:cNvSpPr txBox="1">
            <a:spLocks/>
          </p:cNvSpPr>
          <p:nvPr/>
        </p:nvSpPr>
        <p:spPr>
          <a:xfrm>
            <a:off x="5549607" y="1055071"/>
            <a:ext cx="5731976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Challenges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Airport pollution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Power outages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Surrounded by ocean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Over development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Resiliency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Aging infrastructure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Erosion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Problem areas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Collaboration with MWRA and </a:t>
            </a:r>
            <a:r>
              <a:rPr lang="en-US" dirty="0" err="1"/>
              <a:t>MassPort</a:t>
            </a:r>
            <a:endParaRPr lang="en-US" dirty="0"/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Groundwater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Smart development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Energy resilience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246774-3734-41C5-8420-AEF3EFCB3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9033247" y="1055071"/>
            <a:ext cx="2912320" cy="218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91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What We Heard From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47" y="984967"/>
            <a:ext cx="5731976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Goals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Develop a clear picture of how to be involved with action items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Information gathering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To be the voice of seniors in the community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Understand work accomplished to date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Identify target priorities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Communicate concerns 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Discuss need for seawalls, berms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Discuss need for natural infrastructure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Better understand how Winthrop will be impacted by Climate Change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xmlns="" id="{1C125237-DBF1-4980-8831-ED3A088A1771}"/>
              </a:ext>
            </a:extLst>
          </p:cNvPr>
          <p:cNvSpPr txBox="1">
            <a:spLocks/>
          </p:cNvSpPr>
          <p:nvPr/>
        </p:nvSpPr>
        <p:spPr>
          <a:xfrm>
            <a:off x="5842215" y="1064215"/>
            <a:ext cx="5850432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Goals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How can neighborhoods better prepare during emergencies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Learn more about emergency challenges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Heighten awareness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Contribute solutions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Take home ideas to implement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Meet other neighbors</a:t>
            </a:r>
          </a:p>
          <a:p>
            <a:pPr marL="804863" lvl="1" indent="-347663">
              <a:buClr>
                <a:srgbClr val="C75B12"/>
              </a:buClr>
            </a:pPr>
            <a:r>
              <a:rPr lang="en-US" dirty="0"/>
              <a:t>Understand the action plan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1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 -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4425696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Top Natural Hazards Identified By Participants</a:t>
            </a:r>
          </a:p>
          <a:p>
            <a:pPr lvl="1" hangingPunct="0"/>
            <a:r>
              <a:rPr lang="en-US" b="1" dirty="0">
                <a:solidFill>
                  <a:srgbClr val="C75B12"/>
                </a:solidFill>
              </a:rPr>
              <a:t>Sea Level Rise</a:t>
            </a:r>
          </a:p>
          <a:p>
            <a:pPr lvl="1" hangingPunct="0"/>
            <a:r>
              <a:rPr lang="en-US" b="1" dirty="0">
                <a:solidFill>
                  <a:srgbClr val="21578A"/>
                </a:solidFill>
              </a:rPr>
              <a:t>Flooding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Hurricanes/Wind/Extreme Storms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Wave Action/Storm Surge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Extreme Heat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Fire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Erosion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Increasing Precipitation</a:t>
            </a:r>
          </a:p>
          <a:p>
            <a:pPr lvl="1" hangingPunct="0">
              <a:buClr>
                <a:srgbClr val="C75B12"/>
              </a:buClr>
            </a:pPr>
            <a:r>
              <a:rPr lang="en-US" dirty="0"/>
              <a:t>Isolation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7A82DCB-CF43-4E01-BBAE-B558A0AB415E}"/>
              </a:ext>
            </a:extLst>
          </p:cNvPr>
          <p:cNvGrpSpPr/>
          <p:nvPr/>
        </p:nvGrpSpPr>
        <p:grpSpPr>
          <a:xfrm>
            <a:off x="5330952" y="1106612"/>
            <a:ext cx="5872695" cy="5405217"/>
            <a:chOff x="5330952" y="1106612"/>
            <a:chExt cx="5872695" cy="54052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457E52E-B89F-4C68-832C-261340495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077" t="11706" r="18879"/>
            <a:stretch/>
          </p:blipFill>
          <p:spPr>
            <a:xfrm>
              <a:off x="5330952" y="1106612"/>
              <a:ext cx="5872695" cy="54052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5156A543-7EC3-4EC8-9442-AADF7F98D02E}"/>
                </a:ext>
              </a:extLst>
            </p:cNvPr>
            <p:cNvSpPr txBox="1"/>
            <p:nvPr/>
          </p:nvSpPr>
          <p:spPr>
            <a:xfrm>
              <a:off x="9436608" y="1303976"/>
              <a:ext cx="1591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 Narrow" panose="020B0606020202030204" pitchFamily="34" charset="0"/>
                </a:rPr>
                <a:t>FEMA Floodplain Map - Winthrop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55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Infrastructure Vulnerabilities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Drainage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Water &amp; Sewer Lines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Only 2 Egress Roads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Proximity to </a:t>
            </a:r>
            <a:r>
              <a:rPr lang="en-US" dirty="0" err="1"/>
              <a:t>MassPort</a:t>
            </a:r>
            <a:r>
              <a:rPr lang="en-US" dirty="0"/>
              <a:t>/Deer Island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Lack of Businesses/Industry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Lights/lines – communication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Infrastructure (gas, power)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Residential homes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Water Tower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A96CB84E-6B85-4233-B279-79967D449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59" y="5303519"/>
            <a:ext cx="1473541" cy="97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BAB243BC-7355-45E4-A6DF-AE3D56F1ECE1}"/>
              </a:ext>
            </a:extLst>
          </p:cNvPr>
          <p:cNvSpPr txBox="1">
            <a:spLocks/>
          </p:cNvSpPr>
          <p:nvPr/>
        </p:nvSpPr>
        <p:spPr>
          <a:xfrm>
            <a:off x="5751860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No concrete revetment on Deer Island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Lack of vegetation, dunes, trees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Roads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Bridges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Evacuation Routes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Public Safety Building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Culverts</a:t>
            </a:r>
          </a:p>
          <a:p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4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Societal Vulnerabilities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Displaced Residents/Financial Loss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Political Opposition Within the State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Evacuation Plan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Vulnerable Populations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Isolation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Emergency Response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Financial Limitations/Crisis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Local Funding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Insurance System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DCDE71B1-E402-4F85-ACB7-EBADAF27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17" y="4165550"/>
            <a:ext cx="2209999" cy="146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D1D68439-38C8-4AE8-9FD2-8A9AEE445C73}"/>
              </a:ext>
            </a:extLst>
          </p:cNvPr>
          <p:cNvSpPr txBox="1">
            <a:spLocks/>
          </p:cNvSpPr>
          <p:nvPr/>
        </p:nvSpPr>
        <p:spPr>
          <a:xfrm>
            <a:off x="5751860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Food Plan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Shelters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Yacht Clubs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Elderly Housing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9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Environmental Vulnerabilities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Contamination (Water)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Compromised Natural Resources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Street Trees/Green Space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Belle Isle Marsh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Ocean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Geographic Location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Coughlin Park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Place to Dispose Debris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2" descr="Related image">
            <a:extLst>
              <a:ext uri="{FF2B5EF4-FFF2-40B4-BE49-F238E27FC236}">
                <a16:creationId xmlns:a16="http://schemas.microsoft.com/office/drawing/2014/main" xmlns="" id="{0DEEA0F2-1F9E-4184-B64C-E043F88F2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63" y="5084065"/>
            <a:ext cx="1881142" cy="125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373F2F03-D5F6-4089-A4FE-9ED3FF592BF6}"/>
              </a:ext>
            </a:extLst>
          </p:cNvPr>
          <p:cNvSpPr txBox="1">
            <a:spLocks/>
          </p:cNvSpPr>
          <p:nvPr/>
        </p:nvSpPr>
        <p:spPr>
          <a:xfrm>
            <a:off x="5576104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Beach Erosion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Electrical Currents During Flooding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Natural Barriers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Funding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Harbor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Tree Cover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Wildlife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92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Infrastructure Strengths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Drainage System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Homeowner Retrofitting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Proximity to Deer Island/</a:t>
            </a:r>
            <a:r>
              <a:rPr lang="en-US" dirty="0" err="1"/>
              <a:t>MassPort</a:t>
            </a:r>
            <a:endParaRPr lang="en-US" dirty="0"/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Businesses/Industry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Schools/Shelters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Utility Power 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Reverse 911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Image result for strength emoji">
            <a:extLst>
              <a:ext uri="{FF2B5EF4-FFF2-40B4-BE49-F238E27FC236}">
                <a16:creationId xmlns:a16="http://schemas.microsoft.com/office/drawing/2014/main" xmlns="" id="{8A5B2248-CF93-407E-A738-498F4F33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060" y="4297357"/>
            <a:ext cx="1627892" cy="16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E58B3F84-07AE-43D7-8A4E-C904D7142685}"/>
              </a:ext>
            </a:extLst>
          </p:cNvPr>
          <p:cNvSpPr txBox="1">
            <a:spLocks/>
          </p:cNvSpPr>
          <p:nvPr/>
        </p:nvSpPr>
        <p:spPr>
          <a:xfrm>
            <a:off x="5945847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xmlns="" id="{7B6E77F1-436B-481D-8138-6CBD51D77277}"/>
              </a:ext>
            </a:extLst>
          </p:cNvPr>
          <p:cNvSpPr txBox="1">
            <a:spLocks/>
          </p:cNvSpPr>
          <p:nvPr/>
        </p:nvSpPr>
        <p:spPr>
          <a:xfrm>
            <a:off x="5769604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Green Infrastructure/LID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Sea Walls &amp; Rip Rap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Utility Systems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Building Codes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Pervious Pavement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Water Tower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71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Societal Strengths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Discourse/Community Support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Legislative Representatives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 err="1"/>
              <a:t>MassPort</a:t>
            </a:r>
            <a:endParaRPr lang="en-US" dirty="0"/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MWRA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Property Values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Con Com Working With Homeowners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People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Homeowner Incentives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Image result for strength emoji">
            <a:extLst>
              <a:ext uri="{FF2B5EF4-FFF2-40B4-BE49-F238E27FC236}">
                <a16:creationId xmlns:a16="http://schemas.microsoft.com/office/drawing/2014/main" xmlns="" id="{8A5B2248-CF93-407E-A738-498F4F33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60" y="4675483"/>
            <a:ext cx="1417580" cy="141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D54178F4-491F-4799-953F-F917E7683CC2}"/>
              </a:ext>
            </a:extLst>
          </p:cNvPr>
          <p:cNvSpPr txBox="1">
            <a:spLocks/>
          </p:cNvSpPr>
          <p:nvPr/>
        </p:nvSpPr>
        <p:spPr>
          <a:xfrm>
            <a:off x="6096000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Local Health Center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Schools/Shelters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Elderly Housing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Emergency Medical Center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Emergency Response Staff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Code Red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89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">
            <a:extLst>
              <a:ext uri="{FF2B5EF4-FFF2-40B4-BE49-F238E27FC236}">
                <a16:creationId xmlns:a16="http://schemas.microsoft.com/office/drawing/2014/main" xmlns="" id="{0201C72B-97A4-4796-8411-61A287CF6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b="9329"/>
          <a:stretch/>
        </p:blipFill>
        <p:spPr bwMode="auto">
          <a:xfrm>
            <a:off x="391234" y="0"/>
            <a:ext cx="11800764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78088C-189A-47DD-BC71-F7F465E149D4}"/>
              </a:ext>
            </a:extLst>
          </p:cNvPr>
          <p:cNvSpPr txBox="1"/>
          <p:nvPr/>
        </p:nvSpPr>
        <p:spPr>
          <a:xfrm>
            <a:off x="391233" y="2549680"/>
            <a:ext cx="11800765" cy="1323439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6444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Background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5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CRB Workshop – Environmental Strengths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5451787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Location/Proximity to Boston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Natural Resources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Street Trees/Green Space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Beaches, Parks, Recreation 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Belle Isle Marsh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2" name="Picture 4" descr="Image result for strength emoji">
            <a:extLst>
              <a:ext uri="{FF2B5EF4-FFF2-40B4-BE49-F238E27FC236}">
                <a16:creationId xmlns:a16="http://schemas.microsoft.com/office/drawing/2014/main" xmlns="" id="{8A5B2248-CF93-407E-A738-498F4F339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013" y="4178485"/>
            <a:ext cx="1655324" cy="16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335D52CD-9908-49CA-8664-7374F1CBBD57}"/>
              </a:ext>
            </a:extLst>
          </p:cNvPr>
          <p:cNvSpPr txBox="1">
            <a:spLocks/>
          </p:cNvSpPr>
          <p:nvPr/>
        </p:nvSpPr>
        <p:spPr>
          <a:xfrm>
            <a:off x="5484664" y="1222711"/>
            <a:ext cx="5451787" cy="55029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bg1">
                  <a:lumMod val="50000"/>
                </a:schemeClr>
              </a:buClr>
              <a:buSzPct val="130000"/>
              <a:buFont typeface="Wingdings" panose="05000000000000000000" pitchFamily="2" charset="2"/>
              <a:buChar char="§"/>
              <a:defRPr lang="en-US" sz="2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63" indent="-347663">
              <a:buClr>
                <a:srgbClr val="C75B12"/>
              </a:buClr>
            </a:pPr>
            <a:r>
              <a:rPr lang="en-US" dirty="0"/>
              <a:t>Coughlin Park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Tree Cover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Wildlife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Natural Barriers/Beaches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Parks/Golf Course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Wetland Protection 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Harbor</a:t>
            </a:r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38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 -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9270704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Top 6 Recommendations to Improve Resiliency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Used Dot Exercise to refine the top priorities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F7557FCD-EB43-42C3-80F3-41C08593C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5684993"/>
              </p:ext>
            </p:extLst>
          </p:nvPr>
        </p:nvGraphicFramePr>
        <p:xfrm>
          <a:off x="1161288" y="2276856"/>
          <a:ext cx="9720072" cy="3600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xmlns="" val="905345963"/>
                    </a:ext>
                  </a:extLst>
                </a:gridCol>
                <a:gridCol w="9034272">
                  <a:extLst>
                    <a:ext uri="{9D8B030D-6E8A-4147-A177-3AD203B41FA5}">
                      <a16:colId xmlns:a16="http://schemas.microsoft.com/office/drawing/2014/main" xmlns="" val="866101250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Rank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Action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6202383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  <a:latin typeface="Arial Narrow" panose="020B0606020202030204" pitchFamily="34" charset="0"/>
                        </a:rPr>
                        <a:t>Sewer &amp; Drainage Infrastructure </a:t>
                      </a: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– Clean, maintain and upgrade (particularly in the Town Center and low lying areas). 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444698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Maintain, Replace, Upgrade Seawalls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28819193"/>
                  </a:ext>
                </a:extLst>
              </a:tr>
              <a:tr h="85725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Natural and Green Infrastructure Solutions, Low Impact Development (to support or enhance the functioning of seawalls and the shoreline as a barrier, for improved </a:t>
                      </a:r>
                      <a:r>
                        <a:rPr lang="en-US" sz="2000" dirty="0" err="1">
                          <a:effectLst/>
                          <a:latin typeface="Arial Narrow" panose="020B0606020202030204" pitchFamily="34" charset="0"/>
                        </a:rPr>
                        <a:t>stormwater</a:t>
                      </a: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 management)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07118509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Develop or redevelop a new public safety building (police, fire, ambulance)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9506939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 Narrow" panose="020B0606020202030204" pitchFamily="34" charset="0"/>
                        </a:rPr>
                        <a:t>Maintain and protect Belle Isle Marsh, Coughlin Park and beaches as assets to the community for both recreation and resiliency support</a:t>
                      </a:r>
                      <a:endParaRPr lang="en-US" sz="20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721117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6444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Narrow" panose="020B0606020202030204" pitchFamily="34" charset="0"/>
                        </a:rPr>
                        <a:t>Identify funding for projects to increase resilience (including further developing the tax base to increase revenue in the community)</a:t>
                      </a:r>
                      <a:endParaRPr lang="en-US" sz="20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7405642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4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Resiliency Building Workshop – Q &amp; 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1" y="1222711"/>
            <a:ext cx="4997926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What questions do you have?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What comments do you have?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Can we clarify something for you?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What else do you want to make sure we capture through this CRB process?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Do you have feedback or a question you would like to submit via notecard?</a:t>
            </a:r>
          </a:p>
          <a:p>
            <a:endParaRPr lang="en-US" dirty="0"/>
          </a:p>
        </p:txBody>
      </p:sp>
      <p:pic>
        <p:nvPicPr>
          <p:cNvPr id="1026" name="Picture 2" descr="Image result for questions">
            <a:extLst>
              <a:ext uri="{FF2B5EF4-FFF2-40B4-BE49-F238E27FC236}">
                <a16:creationId xmlns:a16="http://schemas.microsoft.com/office/drawing/2014/main" xmlns="" id="{D250BBC8-44D9-4A7C-A86B-71294A9A0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76" y="1822689"/>
            <a:ext cx="5537534" cy="2768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254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0" y="1222711"/>
            <a:ext cx="7604940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Finalize CRB report and submit to EEA.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Upon review of CRB report by EEA, become a Certified MVP Community.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Seek out and apply for funding opportunities through grant programs for MVP communities.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Seek out and continue to apply for funding opportunities through other grant programs – CZM, PDM, FMA.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Continue to communicate with and engage Winthrop community in resiliency discussions and decisions.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527800-78A0-4736-B079-DF7727B3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6" t="9545" r="11464" b="6455"/>
          <a:stretch/>
        </p:blipFill>
        <p:spPr>
          <a:xfrm>
            <a:off x="8847164" y="1380847"/>
            <a:ext cx="2471620" cy="3677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1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7301" y="4976261"/>
            <a:ext cx="10324699" cy="1881739"/>
          </a:xfrm>
          <a:prstGeom prst="rect">
            <a:avLst/>
          </a:prstGeom>
          <a:solidFill>
            <a:srgbClr val="644459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2217018" y="6347096"/>
            <a:ext cx="9625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2071545" y="4873476"/>
            <a:ext cx="10662680" cy="74275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4800" dirty="0"/>
              <a:t>Winthrop, MA</a:t>
            </a:r>
            <a:endParaRPr lang="en-US" sz="400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9562751" y="6380236"/>
            <a:ext cx="2391825" cy="4200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May 8, 2018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71545" y="5644814"/>
            <a:ext cx="9276640" cy="67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600" baseline="0" dirty="0"/>
              <a:t>Community Resiliency Building </a:t>
            </a:r>
            <a:r>
              <a:rPr lang="en-US" sz="3600" dirty="0"/>
              <a:t>Listening Session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9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Order 569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2" y="1222711"/>
            <a:ext cx="4291934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In September 2016, Governor Charlie Baker signed Executive Order 569, instructing state government to </a:t>
            </a:r>
            <a:r>
              <a:rPr lang="en-US" b="1" dirty="0"/>
              <a:t>provide assistance to cities and towns to complete climate change vulnerability assessments and resiliency planning</a:t>
            </a:r>
            <a:r>
              <a:rPr lang="en-U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1DF0B2-2D11-4F58-B02C-413D18BE3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5898016" y="343104"/>
            <a:ext cx="4705930" cy="6105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72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2018 Legislation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2" y="1222711"/>
            <a:ext cx="4455500" cy="550294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Baker/</a:t>
            </a:r>
            <a:r>
              <a:rPr lang="en-US" dirty="0" err="1"/>
              <a:t>Polito</a:t>
            </a:r>
            <a:r>
              <a:rPr lang="en-US" dirty="0"/>
              <a:t> filed $1.4B legislation to authorize investments for safeguarding municipalities from the impacts of climate change, protecting environmental resources, and investing in communities.</a:t>
            </a:r>
          </a:p>
          <a:p>
            <a:pPr marL="461963" indent="-461963" hangingPunct="0">
              <a:buClr>
                <a:srgbClr val="C75B12"/>
              </a:buClr>
            </a:pPr>
            <a:r>
              <a:rPr lang="en-US" dirty="0"/>
              <a:t>Hearing on the Bond Bill held on April 3</a:t>
            </a:r>
            <a:r>
              <a:rPr lang="en-US" baseline="30000" dirty="0"/>
              <a:t>rd</a:t>
            </a:r>
            <a:r>
              <a:rPr lang="en-US" dirty="0"/>
              <a:t> to see if there is enough money available.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E17D3E-E4DA-4F1C-99D8-B5893351F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5451917" y="786327"/>
            <a:ext cx="6271368" cy="4029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16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Municipal Vulnerability Preparedness (MVP) Grant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99" y="1379295"/>
            <a:ext cx="10260296" cy="38887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The MVP grant program provides support for cities and towns in Massachusetts to begin or continue the process of planning for resiliency. 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The state awards communities with funding to complete vulnerability assessments and develop action-oriented resiliency plans. 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27AE1B-3645-4AFB-885D-1D103D46D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83" y="4053160"/>
            <a:ext cx="2246276" cy="168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A49760-20EF-4E60-86DC-3112589AA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571" y="4053160"/>
            <a:ext cx="2246276" cy="168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97A836-1E5F-4CAF-9726-CC41C5327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59" y="4062775"/>
            <a:ext cx="2246277" cy="168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72A9FB-9347-42EF-B2F2-BEDC0C20B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139" y="4062775"/>
            <a:ext cx="2246278" cy="168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65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Municipal Vulnerability Preparedness (MVP) Grant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1" y="963038"/>
            <a:ext cx="10834522" cy="57626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The program helps communities achieve the following objectives: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Define extreme weather and natural and climate related hazards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Identify existing and future vulnerabilities and strengths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Develop and prioritize actions for the community</a:t>
            </a:r>
          </a:p>
          <a:p>
            <a:pPr lvl="1">
              <a:buClr>
                <a:srgbClr val="C75B12"/>
              </a:buClr>
            </a:pPr>
            <a:r>
              <a:rPr lang="en-US" dirty="0"/>
              <a:t>Identify opportunities to take action to reduce risk and build resilience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27AE1B-3645-4AFB-885D-1D103D46D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207" y="3268414"/>
            <a:ext cx="2911823" cy="218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A49760-20EF-4E60-86DC-3112589AA5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172" y="4170373"/>
            <a:ext cx="2246276" cy="168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B97A836-1E5F-4CAF-9726-CC41C53275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38" y="3268413"/>
            <a:ext cx="2911822" cy="2183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072A9FB-9347-42EF-B2F2-BEDC0C20B8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700" y="4189782"/>
            <a:ext cx="2246278" cy="168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40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MVP Planning Grant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1B6BFA31-8C72-417B-9A99-24A3EDC5C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21" y="963038"/>
            <a:ext cx="5344879" cy="57626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7663" indent="-347663">
              <a:buClr>
                <a:srgbClr val="C75B12"/>
              </a:buClr>
            </a:pPr>
            <a:r>
              <a:rPr lang="en-US" dirty="0"/>
              <a:t>Winthrop proactively applied for the 2017 round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Was awarded $15,000 grant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Partnered with MVP Technical Services provider Woodard &amp; Curran</a:t>
            </a:r>
          </a:p>
          <a:p>
            <a:pPr marL="347663" indent="-347663">
              <a:buClr>
                <a:srgbClr val="C75B12"/>
              </a:buClr>
            </a:pPr>
            <a:r>
              <a:rPr lang="en-US" dirty="0"/>
              <a:t>Resulted in the Community Resiliency Building Workshop, Listening Session &amp; Summary of Findings</a:t>
            </a:r>
          </a:p>
          <a:p>
            <a:pPr marL="347663" indent="-347663">
              <a:buClr>
                <a:srgbClr val="C75B12"/>
              </a:buClr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03918D3-F9A2-4BB3-A494-E61037DFB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6478757" y="594904"/>
            <a:ext cx="4473658" cy="5948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Winthrop, MA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D50C29C-8EA5-417C-A520-91A9808903D1}"/>
              </a:ext>
            </a:extLst>
          </p:cNvPr>
          <p:cNvGrpSpPr/>
          <p:nvPr/>
        </p:nvGrpSpPr>
        <p:grpSpPr>
          <a:xfrm rot="300000">
            <a:off x="3207384" y="852495"/>
            <a:ext cx="7308715" cy="5481536"/>
            <a:chOff x="3207384" y="852495"/>
            <a:chExt cx="7308715" cy="54815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2E3EB14-15A9-4AAA-89CE-82188881F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384" y="852495"/>
              <a:ext cx="7308715" cy="54815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0D5B05D-F2D0-460F-B4DE-DFB4A0A9EF8A}"/>
                </a:ext>
              </a:extLst>
            </p:cNvPr>
            <p:cNvSpPr txBox="1"/>
            <p:nvPr/>
          </p:nvSpPr>
          <p:spPr>
            <a:xfrm>
              <a:off x="3207384" y="5964699"/>
              <a:ext cx="1989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Ingleside Park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BF2A11C-DD71-4346-85DC-BA51440CC1A1}"/>
              </a:ext>
            </a:extLst>
          </p:cNvPr>
          <p:cNvGrpSpPr/>
          <p:nvPr/>
        </p:nvGrpSpPr>
        <p:grpSpPr>
          <a:xfrm rot="-300000">
            <a:off x="2741927" y="1028075"/>
            <a:ext cx="7215266" cy="5411450"/>
            <a:chOff x="1524000" y="1446550"/>
            <a:chExt cx="7215266" cy="541145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A1FF8BC-C687-4287-BBCC-A43A7A277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446550"/>
              <a:ext cx="7215266" cy="54114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7758860-1D81-4836-B78D-9E3F02C8A203}"/>
                </a:ext>
              </a:extLst>
            </p:cNvPr>
            <p:cNvSpPr txBox="1"/>
            <p:nvPr/>
          </p:nvSpPr>
          <p:spPr>
            <a:xfrm>
              <a:off x="1524000" y="6457434"/>
              <a:ext cx="259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Ingleside Park (2017)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96913809-47D2-4B1F-9D91-A716013EA9CE}"/>
              </a:ext>
            </a:extLst>
          </p:cNvPr>
          <p:cNvGrpSpPr/>
          <p:nvPr/>
        </p:nvGrpSpPr>
        <p:grpSpPr>
          <a:xfrm rot="420000">
            <a:off x="1744212" y="1271401"/>
            <a:ext cx="7232925" cy="5255374"/>
            <a:chOff x="2307825" y="913758"/>
            <a:chExt cx="7871460" cy="590359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07F275EA-9EF5-4844-8CD3-E4094A9BE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7825" y="913758"/>
              <a:ext cx="7871460" cy="59035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73449DE-F6AF-42D1-98EF-3E56E55EE4B4}"/>
                </a:ext>
              </a:extLst>
            </p:cNvPr>
            <p:cNvSpPr txBox="1"/>
            <p:nvPr/>
          </p:nvSpPr>
          <p:spPr>
            <a:xfrm>
              <a:off x="2337189" y="6393715"/>
              <a:ext cx="259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Ingleside Park (2017)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79E077E2-1B69-4F71-8E3C-D90A3389DB29}"/>
              </a:ext>
            </a:extLst>
          </p:cNvPr>
          <p:cNvGrpSpPr/>
          <p:nvPr/>
        </p:nvGrpSpPr>
        <p:grpSpPr>
          <a:xfrm rot="-420000">
            <a:off x="3794032" y="1237989"/>
            <a:ext cx="6994035" cy="5123332"/>
            <a:chOff x="3185250" y="755212"/>
            <a:chExt cx="7121394" cy="534104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E50342E2-D39E-4973-83EA-C259786D4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250" y="755212"/>
              <a:ext cx="7121394" cy="534104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35D32BD9-F573-4FCC-A044-817EE958160D}"/>
                </a:ext>
              </a:extLst>
            </p:cNvPr>
            <p:cNvSpPr txBox="1"/>
            <p:nvPr/>
          </p:nvSpPr>
          <p:spPr>
            <a:xfrm>
              <a:off x="3185250" y="5707767"/>
              <a:ext cx="2590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Ingleside Park (2017)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2DFF68FD-F38E-4892-920A-59F526D78D4C}"/>
              </a:ext>
            </a:extLst>
          </p:cNvPr>
          <p:cNvGrpSpPr/>
          <p:nvPr/>
        </p:nvGrpSpPr>
        <p:grpSpPr>
          <a:xfrm>
            <a:off x="1232928" y="1120892"/>
            <a:ext cx="6262540" cy="4696905"/>
            <a:chOff x="1232928" y="1120892"/>
            <a:chExt cx="6262540" cy="469690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0082F51E-9972-4476-B48F-082A7FDF0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928" y="1120892"/>
              <a:ext cx="6262540" cy="46969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F2F7070-78EA-4CE9-B60D-4DFD0DB3834E}"/>
                </a:ext>
              </a:extLst>
            </p:cNvPr>
            <p:cNvSpPr txBox="1"/>
            <p:nvPr/>
          </p:nvSpPr>
          <p:spPr>
            <a:xfrm>
              <a:off x="1249772" y="5419255"/>
              <a:ext cx="24495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Town Center (2017)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CC503E9-BF80-4698-AB01-9DF1136B9260}"/>
              </a:ext>
            </a:extLst>
          </p:cNvPr>
          <p:cNvGrpSpPr/>
          <p:nvPr/>
        </p:nvGrpSpPr>
        <p:grpSpPr>
          <a:xfrm>
            <a:off x="3919212" y="1933613"/>
            <a:ext cx="6093164" cy="4244900"/>
            <a:chOff x="3919212" y="1933613"/>
            <a:chExt cx="6093164" cy="42449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CCC30BE2-0B34-4ECE-A344-E0B1EADD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9212" y="1933613"/>
              <a:ext cx="6093164" cy="42449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C3E7C541-1288-42B3-A74E-98D37D4B9D6F}"/>
                </a:ext>
              </a:extLst>
            </p:cNvPr>
            <p:cNvSpPr txBox="1"/>
            <p:nvPr/>
          </p:nvSpPr>
          <p:spPr>
            <a:xfrm>
              <a:off x="3942168" y="5787474"/>
              <a:ext cx="1941988" cy="2719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Town Center (2017)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C13C1DA-9264-4718-A457-6A9DDBBE4916}"/>
              </a:ext>
            </a:extLst>
          </p:cNvPr>
          <p:cNvGrpSpPr/>
          <p:nvPr/>
        </p:nvGrpSpPr>
        <p:grpSpPr>
          <a:xfrm rot="300000">
            <a:off x="2395451" y="1116748"/>
            <a:ext cx="6781462" cy="5086097"/>
            <a:chOff x="1524000" y="1771902"/>
            <a:chExt cx="6781462" cy="508609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9099A73D-32EF-4CCD-9716-FE80E71B2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1771902"/>
              <a:ext cx="6781462" cy="50860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3C7EC4D-820F-478A-8FFB-B84C4C582B56}"/>
                </a:ext>
              </a:extLst>
            </p:cNvPr>
            <p:cNvSpPr txBox="1"/>
            <p:nvPr/>
          </p:nvSpPr>
          <p:spPr>
            <a:xfrm>
              <a:off x="1585144" y="6428052"/>
              <a:ext cx="3019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Pico Avenue (March 2018)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2DFCA4CD-1079-4263-8FB8-68CAA25F1F61}"/>
              </a:ext>
            </a:extLst>
          </p:cNvPr>
          <p:cNvGrpSpPr/>
          <p:nvPr/>
        </p:nvGrpSpPr>
        <p:grpSpPr>
          <a:xfrm>
            <a:off x="726286" y="1308237"/>
            <a:ext cx="6797801" cy="5098351"/>
            <a:chOff x="1274841" y="1005019"/>
            <a:chExt cx="6797801" cy="509835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0F58DE9-A2A1-4F9A-99E5-9A15ABA2F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841" y="1005019"/>
              <a:ext cx="6797801" cy="5098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827C1AFA-3BB2-43B9-AD24-F4450AA8A5D8}"/>
                </a:ext>
              </a:extLst>
            </p:cNvPr>
            <p:cNvSpPr txBox="1"/>
            <p:nvPr/>
          </p:nvSpPr>
          <p:spPr>
            <a:xfrm>
              <a:off x="1310334" y="5691200"/>
              <a:ext cx="34459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Banks at Wilshire (March 2018)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9D86F56-4984-43C7-9615-A4BB57CCDED6}"/>
              </a:ext>
            </a:extLst>
          </p:cNvPr>
          <p:cNvSpPr txBox="1"/>
          <p:nvPr/>
        </p:nvSpPr>
        <p:spPr>
          <a:xfrm>
            <a:off x="8779435" y="439698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Photo: Ingleside Park (2017)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83592C8-65EA-4B7F-B28C-A2F37B730B55}"/>
              </a:ext>
            </a:extLst>
          </p:cNvPr>
          <p:cNvGrpSpPr/>
          <p:nvPr/>
        </p:nvGrpSpPr>
        <p:grpSpPr>
          <a:xfrm rot="-300000">
            <a:off x="2091024" y="1377312"/>
            <a:ext cx="6724735" cy="5043551"/>
            <a:chOff x="2326761" y="2218324"/>
            <a:chExt cx="6724735" cy="504355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B43A986A-47DB-482A-99E0-DC76495BC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6761" y="2218324"/>
              <a:ext cx="6724735" cy="50435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76475E4-8CF6-4C7E-A841-633F6C1710B7}"/>
                </a:ext>
              </a:extLst>
            </p:cNvPr>
            <p:cNvSpPr txBox="1"/>
            <p:nvPr/>
          </p:nvSpPr>
          <p:spPr>
            <a:xfrm>
              <a:off x="2397398" y="6864574"/>
              <a:ext cx="3348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Morton at Banks (March 2018)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3CD0D5D3-ABFF-4647-AC8E-281B675450F8}"/>
              </a:ext>
            </a:extLst>
          </p:cNvPr>
          <p:cNvGrpSpPr/>
          <p:nvPr/>
        </p:nvGrpSpPr>
        <p:grpSpPr>
          <a:xfrm>
            <a:off x="2618946" y="973915"/>
            <a:ext cx="7068988" cy="5301741"/>
            <a:chOff x="2489299" y="1311357"/>
            <a:chExt cx="7068988" cy="530174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AA5038E7-0428-4B14-9477-17185049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9299" y="1311357"/>
              <a:ext cx="7068988" cy="5301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63AF5CF-2542-44FE-8176-26C7199DFF41}"/>
                </a:ext>
              </a:extLst>
            </p:cNvPr>
            <p:cNvSpPr txBox="1"/>
            <p:nvPr/>
          </p:nvSpPr>
          <p:spPr>
            <a:xfrm>
              <a:off x="2527261" y="6194581"/>
              <a:ext cx="3019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Pico Avenue (March 2018)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668ABE06-96F1-4EA0-B105-CBC0C392010C}"/>
              </a:ext>
            </a:extLst>
          </p:cNvPr>
          <p:cNvGrpSpPr/>
          <p:nvPr/>
        </p:nvGrpSpPr>
        <p:grpSpPr>
          <a:xfrm>
            <a:off x="1383067" y="1152524"/>
            <a:ext cx="7281986" cy="4854658"/>
            <a:chOff x="1550908" y="1152524"/>
            <a:chExt cx="7281986" cy="4854658"/>
          </a:xfrm>
        </p:grpSpPr>
        <p:pic>
          <p:nvPicPr>
            <p:cNvPr id="1026" name="Picture 2" descr="Image result for winter storm winthrop, ma">
              <a:extLst>
                <a:ext uri="{FF2B5EF4-FFF2-40B4-BE49-F238E27FC236}">
                  <a16:creationId xmlns:a16="http://schemas.microsoft.com/office/drawing/2014/main" xmlns="" id="{B77D1CCE-4E60-4671-B7F9-6039E065B3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908" y="1152524"/>
              <a:ext cx="7281986" cy="48546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A9EEB389-8C7C-4410-8758-44D220CECEDD}"/>
                </a:ext>
              </a:extLst>
            </p:cNvPr>
            <p:cNvSpPr txBox="1"/>
            <p:nvPr/>
          </p:nvSpPr>
          <p:spPr>
            <a:xfrm>
              <a:off x="1616600" y="5597839"/>
              <a:ext cx="1938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Photo: January 2018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6588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4511</TotalTime>
  <Words>1443</Words>
  <Application>Microsoft Office PowerPoint</Application>
  <PresentationFormat>Custom</PresentationFormat>
  <Paragraphs>333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1_Office Theme</vt:lpstr>
      <vt:lpstr>PowerPoint Presentation</vt:lpstr>
      <vt:lpstr>Agenda</vt:lpstr>
      <vt:lpstr>PowerPoint Presentation</vt:lpstr>
      <vt:lpstr>Executive Order 569</vt:lpstr>
      <vt:lpstr>March 2018 Legislation</vt:lpstr>
      <vt:lpstr>Municipal Vulnerability Preparedness (MVP) Grant Program</vt:lpstr>
      <vt:lpstr>Municipal Vulnerability Preparedness (MVP) Grant Program</vt:lpstr>
      <vt:lpstr>MVP Planning Grant Program</vt:lpstr>
      <vt:lpstr>Winthrop, MA</vt:lpstr>
      <vt:lpstr>Municipal Vulnerability Preparedness (MVP) Grant Program</vt:lpstr>
      <vt:lpstr>MVP Action Grant Program</vt:lpstr>
      <vt:lpstr>What Other Communities Are in the MVP Program?</vt:lpstr>
      <vt:lpstr>PowerPoint Presentation</vt:lpstr>
      <vt:lpstr>Community Resiliency Building Workshop</vt:lpstr>
      <vt:lpstr>Community Resiliency Building Workshop</vt:lpstr>
      <vt:lpstr>Community Resiliency Building Workshop - Matrix</vt:lpstr>
      <vt:lpstr>Community Resiliency Building Workshop</vt:lpstr>
      <vt:lpstr>Community Resiliency Building Workshop</vt:lpstr>
      <vt:lpstr>Community Resiliency Building Workshop - Purpose</vt:lpstr>
      <vt:lpstr>Community Resiliency Building Workshop - Intent</vt:lpstr>
      <vt:lpstr>Community Resiliency Building Workshop - Objectives</vt:lpstr>
      <vt:lpstr>CRB Workshop – What We Heard From YOU!</vt:lpstr>
      <vt:lpstr>CRB Workshop – What We Heard From YOU!</vt:lpstr>
      <vt:lpstr>Community Resiliency Building Workshop - Outcomes</vt:lpstr>
      <vt:lpstr>CRB Workshop – Infrastructure Vulnerabilities</vt:lpstr>
      <vt:lpstr>CRB Workshop – Societal Vulnerabilities</vt:lpstr>
      <vt:lpstr>CRB Workshop – Environmental Vulnerabilities</vt:lpstr>
      <vt:lpstr>CRB Workshop – Infrastructure Strengths</vt:lpstr>
      <vt:lpstr>CRB Workshop – Societal Strengths</vt:lpstr>
      <vt:lpstr>CRB Workshop – Environmental Strengths</vt:lpstr>
      <vt:lpstr>Community Resiliency Building Workshop - Outcomes</vt:lpstr>
      <vt:lpstr>Community Resiliency Building Workshop – Q &amp; A</vt:lpstr>
      <vt:lpstr>Next Steps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Gustafson</dc:creator>
  <cp:lastModifiedBy>Joe Domelowicz</cp:lastModifiedBy>
  <cp:revision>310</cp:revision>
  <cp:lastPrinted>2017-08-30T19:05:51Z</cp:lastPrinted>
  <dcterms:created xsi:type="dcterms:W3CDTF">2016-01-29T14:30:46Z</dcterms:created>
  <dcterms:modified xsi:type="dcterms:W3CDTF">2018-05-08T13:57:32Z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63297AF0-02D7-4C5C-BC22-D0DB55B900E3</vt:lpwstr>
  </property>
  <property fmtid="{D5CDD505-2E9C-101B-9397-08002B2CF9AE}" pid="3" name="ArticulatePath">
    <vt:lpwstr>Presentation1</vt:lpwstr>
  </property>
</Properties>
</file>