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4" r:id="rId3"/>
    <p:sldId id="257" r:id="rId4"/>
    <p:sldId id="274" r:id="rId5"/>
    <p:sldId id="265" r:id="rId6"/>
    <p:sldId id="258" r:id="rId7"/>
    <p:sldId id="263" r:id="rId8"/>
    <p:sldId id="267" r:id="rId9"/>
    <p:sldId id="273" r:id="rId10"/>
    <p:sldId id="272" r:id="rId11"/>
    <p:sldId id="259" r:id="rId12"/>
    <p:sldId id="268" r:id="rId13"/>
    <p:sldId id="260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2792" autoAdjust="0"/>
  </p:normalViewPr>
  <p:slideViewPr>
    <p:cSldViewPr>
      <p:cViewPr>
        <p:scale>
          <a:sx n="76" d="100"/>
          <a:sy n="76" d="100"/>
        </p:scale>
        <p:origin x="-9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E6B1B-8B85-4832-BEAB-2996A41AF5B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8E92E-DE95-4583-9E1C-34F228671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55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Federal Grant</a:t>
            </a:r>
            <a:r>
              <a:rPr lang="en-US" baseline="0" dirty="0" smtClean="0"/>
              <a:t> Money of $950,000 and town match was $237,500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8E92E-DE95-4583-9E1C-34F2286716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71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Five</a:t>
            </a:r>
            <a:r>
              <a:rPr lang="en-US" baseline="0" dirty="0" smtClean="0"/>
              <a:t> trips a day from Winthrop to Rowe’s Wharf only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8E92E-DE95-4583-9E1C-34F2286716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18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FY15</a:t>
            </a:r>
            <a:r>
              <a:rPr lang="en-US" baseline="0" dirty="0" smtClean="0"/>
              <a:t> – Spent $285 of the $50,000 and the balance of $49,715 was transferred over to FY16. The Ferry was not delivered until Dec 2015 and never in service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FY16 – Spent $142,503.21 of the $250,000 Vessel. This covered a lot of one time start up costs and training of all the crew. Ferry was in service from April-June 30 ’16 and brought in $19,306.15 via our online reservation system. The only trips we provided were from Winthrop to </a:t>
            </a:r>
            <a:r>
              <a:rPr lang="en-US" baseline="0" dirty="0" err="1" smtClean="0"/>
              <a:t>Rowes</a:t>
            </a:r>
            <a:r>
              <a:rPr lang="en-US" baseline="0" dirty="0" smtClean="0"/>
              <a:t> Wharf during this time period.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FY17 – Amount from General Fund $175,000 and spent $325,497.22. Ran ferry from Winthrop to Boston in July and then added Quincy in August through November 30</a:t>
            </a:r>
            <a:r>
              <a:rPr lang="en-US" baseline="30000" dirty="0" smtClean="0"/>
              <a:t>th</a:t>
            </a:r>
            <a:r>
              <a:rPr lang="en-US" baseline="0" dirty="0" smtClean="0"/>
              <a:t> of 2017. Started service up again in early May and only serviced Winthrop to Seaport and Winthrop to Moakley through June 30</a:t>
            </a:r>
            <a:r>
              <a:rPr lang="en-US" baseline="30000" dirty="0" smtClean="0"/>
              <a:t>th</a:t>
            </a:r>
            <a:r>
              <a:rPr lang="en-US" baseline="0" dirty="0" smtClean="0"/>
              <a:t>. Quincy’s dock was in disrepair due to storm damage and we could not provide Spring season. </a:t>
            </a:r>
            <a:r>
              <a:rPr lang="en-US" baseline="0" dirty="0" err="1" smtClean="0"/>
              <a:t>Rowes</a:t>
            </a:r>
            <a:r>
              <a:rPr lang="en-US" baseline="0" dirty="0" smtClean="0"/>
              <a:t> Wharf wanted a contract with us and it took months to work it out so we did not stop there until end of June. Brought in net sales of </a:t>
            </a:r>
            <a:r>
              <a:rPr lang="en-US" dirty="0" smtClean="0"/>
              <a:t>$101,455.98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FY18 – Amount from General Fund $100,000.  We received a $75,000 from Mass DOT and we will receive $150,000 from Mass DEP and have been brought in $66,258.26 in ticket sales servicing Winthrop to Boston to Seaport and Quincy. We anticipate bringing in $22,000 plus this Spring.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8E92E-DE95-4583-9E1C-34F2286716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58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8E92E-DE95-4583-9E1C-34F2286716A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10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8E92E-DE95-4583-9E1C-34F2286716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52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ACECBA7-A38A-4D86-A950-E2E5B303091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BDD2A67-1033-4C1D-9D50-9AC2B412BC67}" type="datetimeFigureOut">
              <a:rPr lang="en-US" smtClean="0"/>
              <a:t>3/6/2018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1"/>
            <a:ext cx="7543800" cy="12192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/>
              <a:t>Winthrop Ferry Service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191000"/>
            <a:ext cx="7162800" cy="1066800"/>
          </a:xfrm>
        </p:spPr>
        <p:txBody>
          <a:bodyPr/>
          <a:lstStyle/>
          <a:p>
            <a:r>
              <a:rPr lang="en-US" dirty="0" smtClean="0"/>
              <a:t>Prepared by Joseph </a:t>
            </a:r>
            <a:r>
              <a:rPr lang="en-US" dirty="0" smtClean="0"/>
              <a:t>Domelowicz, </a:t>
            </a:r>
            <a:r>
              <a:rPr lang="en-US" dirty="0" err="1" smtClean="0"/>
              <a:t>Tanji</a:t>
            </a:r>
            <a:r>
              <a:rPr lang="en-US" dirty="0" smtClean="0"/>
              <a:t> </a:t>
            </a:r>
            <a:r>
              <a:rPr lang="en-US" dirty="0" err="1" smtClean="0"/>
              <a:t>Cifuni</a:t>
            </a:r>
            <a:r>
              <a:rPr lang="en-US" smtClean="0"/>
              <a:t>, and Ashlyn Howard</a:t>
            </a:r>
            <a:endParaRPr lang="en-US" dirty="0" smtClean="0"/>
          </a:p>
          <a:p>
            <a:r>
              <a:rPr lang="en-US" dirty="0" smtClean="0"/>
              <a:t>Date: March 6, 2018</a:t>
            </a:r>
            <a:endParaRPr lang="en-US" dirty="0"/>
          </a:p>
        </p:txBody>
      </p:sp>
      <p:pic>
        <p:nvPicPr>
          <p:cNvPr id="1026" name="Picture 2" descr="Winthrop Ferry - 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"/>
            <a:ext cx="57150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13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260764"/>
          </a:xfrm>
        </p:spPr>
        <p:txBody>
          <a:bodyPr/>
          <a:lstStyle/>
          <a:p>
            <a:pPr algn="ctr"/>
            <a:r>
              <a:rPr lang="en-US" dirty="0" smtClean="0"/>
              <a:t>2017 </a:t>
            </a:r>
            <a:r>
              <a:rPr lang="en-US" sz="4400" dirty="0" smtClean="0"/>
              <a:t>Ferry</a:t>
            </a:r>
            <a:r>
              <a:rPr lang="en-US" dirty="0" smtClean="0"/>
              <a:t> Season</a:t>
            </a:r>
            <a:br>
              <a:rPr lang="en-US" dirty="0" smtClean="0"/>
            </a:br>
            <a:r>
              <a:rPr lang="en-US" sz="2000" dirty="0" smtClean="0"/>
              <a:t>May 1 through November 30, 2017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062644"/>
              </p:ext>
            </p:extLst>
          </p:nvPr>
        </p:nvGraphicFramePr>
        <p:xfrm>
          <a:off x="304800" y="1295400"/>
          <a:ext cx="7963012" cy="4854538"/>
        </p:xfrm>
        <a:graphic>
          <a:graphicData uri="http://schemas.openxmlformats.org/drawingml/2006/table">
            <a:tbl>
              <a:tblPr/>
              <a:tblGrid>
                <a:gridCol w="2407347"/>
                <a:gridCol w="760213"/>
                <a:gridCol w="886917"/>
                <a:gridCol w="843364"/>
                <a:gridCol w="843364"/>
                <a:gridCol w="855241"/>
                <a:gridCol w="1366566"/>
              </a:tblGrid>
              <a:tr h="3809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Item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of Bookings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of Passengers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Paid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Processing Fees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Paid after Processing Fees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Afternoon Boston Harbor Cruise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$775.00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$775.00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$19.84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$755.16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67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Boston Harbor Islans Narrative Cruise 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$1,675.00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$1,125.00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$28.76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$1,096.24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33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Boston Moakley Courthouse to Winthrop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$673.50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$656.50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$13.62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$642.88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5794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Parade of the Tall Ships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$5,250.00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$4,875.00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$101.60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$4,773.40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*Quincy to Rowe's Wharf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$11,343.50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$11,300.50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$245.61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$11,054.89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*Quincy to Seaport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133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$2,791.00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$2,791.00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$49.32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$2,741.68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*Quincy to Winthrop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$2,656.00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$2,643.00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$54.91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$2,588.09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Retail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$143.94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$143.94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$2.69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$141.25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Round Trip Package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$12,180.00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$12,180.00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$238.21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$11,941.79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Rowe's Wharf to Quincy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636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1111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$5,919.50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$5,898.00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$134.02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$5,763.98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Rowe's Wharf to Seaport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$1,696.50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$1,686.00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$40.77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$1,645.23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Rowe's Wharf to Winthrop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307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523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$2,891.00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$2,831.50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$49.68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$2,781.82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00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Seaport to Boston Moakley Courthouse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$76.50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$76.50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$2.03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$74.47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Seaport to Rowe's Wharf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313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$1,775.50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$1,754.00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$29.32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$1,724.68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Seaport to Winthrop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527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$2,326.00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$2,298.00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$64.49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$2,233.51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Tall Ships in Boston Harbor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$7,000.00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$6,750.00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$154.72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$6,595.28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Twilight Cruise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$4,625.00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$4,625.00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$109.85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$4,515.15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7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Winthrop to Boston Moakley Courthouse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$1,062.00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$1,028.00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$19.11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$1,008.89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Winthrop to Quincy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$1,046.50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$1,046.50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$22.06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$1,024.44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Winthrop to Rowe's Wharf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$8,447.00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$8,374.50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$158.74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$8,215.76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Winthrop to Seaport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1803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3670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$22,501.50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$21,847.50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$383.61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$21,463.89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Charters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$3,500.00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Totals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6071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11899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$96,854.94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$94,705.44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$1,922.96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$96,282.48</a:t>
                      </a:r>
                    </a:p>
                  </a:txBody>
                  <a:tcPr marL="7008" marR="7008" marT="70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6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89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 Quincy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didn't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 on board until June 24th due to their dock breaking</a:t>
                      </a: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08" marR="7008" marT="700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68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620000" cy="1143000"/>
          </a:xfrm>
        </p:spPr>
        <p:txBody>
          <a:bodyPr/>
          <a:lstStyle/>
          <a:p>
            <a:r>
              <a:rPr lang="en-US" dirty="0" smtClean="0"/>
              <a:t>Budget for Current Fiscal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772400" cy="51054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FY18 total expense/revenue projected at $419,000</a:t>
            </a:r>
          </a:p>
          <a:p>
            <a:pPr marL="114300" indent="0">
              <a:buNone/>
            </a:pPr>
            <a:endParaRPr lang="en-US" dirty="0" smtClean="0"/>
          </a:p>
          <a:p>
            <a:pPr lvl="1"/>
            <a:r>
              <a:rPr lang="en-US" i="1" dirty="0" smtClean="0"/>
              <a:t>Total Subsidy: $325,000</a:t>
            </a:r>
          </a:p>
          <a:p>
            <a:pPr lvl="2"/>
            <a:r>
              <a:rPr lang="en-US" dirty="0" smtClean="0"/>
              <a:t>$100,000 Town Subsidy (General Fund)</a:t>
            </a:r>
          </a:p>
          <a:p>
            <a:pPr lvl="2"/>
            <a:r>
              <a:rPr lang="en-US" dirty="0" smtClean="0"/>
              <a:t>$75,000 </a:t>
            </a:r>
            <a:r>
              <a:rPr lang="en-US" dirty="0" err="1" smtClean="0"/>
              <a:t>MassDOT</a:t>
            </a:r>
            <a:r>
              <a:rPr lang="en-US" dirty="0" smtClean="0"/>
              <a:t> to </a:t>
            </a:r>
            <a:r>
              <a:rPr lang="en-US" dirty="0"/>
              <a:t>s</a:t>
            </a:r>
            <a:r>
              <a:rPr lang="en-US" dirty="0" smtClean="0"/>
              <a:t>ervice Quincy</a:t>
            </a:r>
          </a:p>
          <a:p>
            <a:pPr lvl="2"/>
            <a:r>
              <a:rPr lang="en-US" dirty="0" smtClean="0"/>
              <a:t>$150,000 </a:t>
            </a:r>
            <a:r>
              <a:rPr lang="en-US" dirty="0" err="1" smtClean="0"/>
              <a:t>MassDEP</a:t>
            </a:r>
            <a:r>
              <a:rPr lang="en-US" dirty="0" smtClean="0"/>
              <a:t> for servicing Seaport to Boston*</a:t>
            </a:r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The </a:t>
            </a:r>
            <a:r>
              <a:rPr lang="en-US" i="1" dirty="0"/>
              <a:t>town projected $155,000 in ticket revenue for </a:t>
            </a:r>
            <a:r>
              <a:rPr lang="en-US" i="1" dirty="0" smtClean="0"/>
              <a:t>FY18</a:t>
            </a:r>
            <a:endParaRPr lang="en-US" dirty="0" smtClean="0"/>
          </a:p>
          <a:p>
            <a:pPr lvl="2"/>
            <a:r>
              <a:rPr lang="en-US" dirty="0" smtClean="0"/>
              <a:t>Actual Ticket sales from July 1</a:t>
            </a:r>
            <a:r>
              <a:rPr lang="en-US" baseline="30000" dirty="0" smtClean="0"/>
              <a:t>st</a:t>
            </a:r>
            <a:r>
              <a:rPr lang="en-US" dirty="0" smtClean="0"/>
              <a:t> - November 30</a:t>
            </a:r>
            <a:r>
              <a:rPr lang="en-US" baseline="30000" dirty="0" smtClean="0"/>
              <a:t>th </a:t>
            </a:r>
            <a:r>
              <a:rPr lang="en-US" dirty="0" smtClean="0"/>
              <a:t> 2017 = $66,258.26.</a:t>
            </a:r>
          </a:p>
          <a:p>
            <a:pPr lvl="2"/>
            <a:r>
              <a:rPr lang="en-US" dirty="0" smtClean="0"/>
              <a:t>$325,000 total subsidy + $66,258.26 net ticket sales = </a:t>
            </a:r>
            <a:r>
              <a:rPr lang="en-US" b="1" dirty="0" smtClean="0"/>
              <a:t>$391,258.26</a:t>
            </a:r>
          </a:p>
          <a:p>
            <a:pPr lvl="2"/>
            <a:r>
              <a:rPr lang="en-US" dirty="0" smtClean="0"/>
              <a:t>Leaving a balance of $27,741.74  to cover operating costs for FY18</a:t>
            </a:r>
          </a:p>
          <a:p>
            <a:pPr lvl="2"/>
            <a:r>
              <a:rPr lang="en-US" dirty="0" smtClean="0"/>
              <a:t>This is feasible with ticket sales from mid-April through June 30</a:t>
            </a:r>
            <a:r>
              <a:rPr lang="en-US" baseline="30000" dirty="0" smtClean="0"/>
              <a:t>th</a:t>
            </a:r>
          </a:p>
          <a:p>
            <a:pPr marL="777240" lvl="2" indent="0">
              <a:buNone/>
            </a:pPr>
            <a:endParaRPr lang="en-US" dirty="0" smtClean="0"/>
          </a:p>
          <a:p>
            <a:pPr marL="777240" lvl="2" indent="0">
              <a:buNone/>
            </a:pPr>
            <a:r>
              <a:rPr lang="en-US" dirty="0" smtClean="0"/>
              <a:t>*This </a:t>
            </a:r>
            <a:r>
              <a:rPr lang="en-US" dirty="0" err="1" smtClean="0"/>
              <a:t>MassDEP</a:t>
            </a:r>
            <a:r>
              <a:rPr lang="en-US" dirty="0" smtClean="0"/>
              <a:t> subsidy has not been received yet. 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876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Payer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5,485 tax payers in Winthrop</a:t>
            </a:r>
          </a:p>
          <a:p>
            <a:endParaRPr lang="en-US" dirty="0" smtClean="0"/>
          </a:p>
          <a:p>
            <a:r>
              <a:rPr lang="en-US" dirty="0" smtClean="0"/>
              <a:t>The yearly contribution from the General Fund to cover the operating costs of the ferry: $100,000</a:t>
            </a:r>
          </a:p>
          <a:p>
            <a:endParaRPr lang="en-US" dirty="0" smtClean="0"/>
          </a:p>
          <a:p>
            <a:r>
              <a:rPr lang="en-US" dirty="0" smtClean="0"/>
              <a:t>Each tax payer would pay $18.23 per year to have access to a ferry service from Winthrop to the Financial District, Seaport, Quincy or for recreational purposes.</a:t>
            </a:r>
          </a:p>
          <a:p>
            <a:endParaRPr lang="en-US" dirty="0" smtClean="0"/>
          </a:p>
          <a:p>
            <a:r>
              <a:rPr lang="en-US" dirty="0" smtClean="0"/>
              <a:t>A ferry service enhances our </a:t>
            </a:r>
            <a:r>
              <a:rPr lang="en-US" smtClean="0"/>
              <a:t>house values. 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Driving in and out of Winthrop is not getting any better and this option can help alleviate some of the traffic if the commuting rates are decreased to a more affordable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35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868362"/>
          </a:xfrm>
        </p:spPr>
        <p:txBody>
          <a:bodyPr/>
          <a:lstStyle/>
          <a:p>
            <a:r>
              <a:rPr lang="en-US" dirty="0" smtClean="0"/>
              <a:t>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>
            <a:normAutofit fontScale="92500"/>
          </a:bodyPr>
          <a:lstStyle/>
          <a:p>
            <a:r>
              <a:rPr lang="en-US" dirty="0"/>
              <a:t>Based on level of ridership in the last two years and opportunity to </a:t>
            </a:r>
            <a:r>
              <a:rPr lang="en-US" dirty="0" smtClean="0"/>
              <a:t>provide </a:t>
            </a:r>
            <a:r>
              <a:rPr lang="en-US" dirty="0"/>
              <a:t>non-commuter cruises, we are projecting </a:t>
            </a:r>
            <a:r>
              <a:rPr lang="en-US" dirty="0" smtClean="0"/>
              <a:t>$130,000 </a:t>
            </a:r>
            <a:r>
              <a:rPr lang="en-US" dirty="0"/>
              <a:t>amount of revenue for </a:t>
            </a:r>
            <a:r>
              <a:rPr lang="en-US" dirty="0" smtClean="0"/>
              <a:t>7/1/2018 - 6/30/2019</a:t>
            </a:r>
          </a:p>
          <a:p>
            <a:endParaRPr lang="en-US" dirty="0" smtClean="0"/>
          </a:p>
          <a:p>
            <a:r>
              <a:rPr lang="en-US" dirty="0" smtClean="0"/>
              <a:t>The town, through the Chief, has begun conversation with the state about the ferry regarding regional efforts and has asked for $135,000 subsidy from MBTA to service Quincy</a:t>
            </a:r>
          </a:p>
          <a:p>
            <a:endParaRPr lang="en-US" dirty="0" smtClean="0"/>
          </a:p>
          <a:p>
            <a:r>
              <a:rPr lang="en-US" dirty="0" smtClean="0"/>
              <a:t>The town is anticipating $150,000 funding from DEP this spring and asked for an annual subsidy</a:t>
            </a:r>
          </a:p>
          <a:p>
            <a:endParaRPr lang="en-US" dirty="0" smtClean="0"/>
          </a:p>
          <a:p>
            <a:r>
              <a:rPr lang="en-US" dirty="0" smtClean="0"/>
              <a:t>The town has not provided any significant marketing of the ferry</a:t>
            </a:r>
          </a:p>
          <a:p>
            <a:pPr lvl="1"/>
            <a:r>
              <a:rPr lang="en-US" i="1" dirty="0" smtClean="0"/>
              <a:t>There are an estimated 1,800 </a:t>
            </a:r>
            <a:r>
              <a:rPr lang="en-US" i="1" dirty="0"/>
              <a:t>W</a:t>
            </a:r>
            <a:r>
              <a:rPr lang="en-US" i="1" dirty="0" smtClean="0"/>
              <a:t>inthrop residents who work in the financial district, who either drive or take public transportation to work when they could utilize the ferry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2385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76200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There is no easy way to get from Winthrop to the Seaport</a:t>
            </a:r>
          </a:p>
          <a:p>
            <a:pPr lvl="1"/>
            <a:r>
              <a:rPr lang="en-US" i="1" dirty="0" smtClean="0"/>
              <a:t>The ferry has the potential to solve this </a:t>
            </a:r>
          </a:p>
          <a:p>
            <a:pPr lvl="1"/>
            <a:r>
              <a:rPr lang="en-US" i="1" dirty="0" smtClean="0"/>
              <a:t>GE and Amazon are bringing jobs to the Seaport; the ferry would make Winthrop an attractive place to live for those employees </a:t>
            </a:r>
          </a:p>
          <a:p>
            <a:pPr marL="411480" lvl="1" indent="0">
              <a:buNone/>
            </a:pPr>
            <a:endParaRPr lang="en-US" i="1" dirty="0"/>
          </a:p>
          <a:p>
            <a:r>
              <a:rPr lang="en-US" dirty="0" smtClean="0"/>
              <a:t>Our Traffic leaving town in the mornings continues to be a problem. If we reduce the commuting rates to $5.50 and provide free parking then it could attract many more commuters from Revere and Winthrop to take the Ferry vs. driving. </a:t>
            </a:r>
          </a:p>
          <a:p>
            <a:pPr lvl="1"/>
            <a:endParaRPr lang="en-US" dirty="0"/>
          </a:p>
          <a:p>
            <a:r>
              <a:rPr lang="en-US" dirty="0" smtClean="0"/>
              <a:t>Barriers to Sustainable Service</a:t>
            </a:r>
          </a:p>
          <a:p>
            <a:pPr lvl="1"/>
            <a:r>
              <a:rPr lang="en-US" i="1" dirty="0"/>
              <a:t>Ferry is more expensive to take than </a:t>
            </a:r>
            <a:r>
              <a:rPr lang="en-US" i="1" dirty="0" smtClean="0"/>
              <a:t>other public transportation because it is not currently subsidized by the state</a:t>
            </a:r>
            <a:endParaRPr lang="en-US" i="1" dirty="0"/>
          </a:p>
          <a:p>
            <a:pPr lvl="1"/>
            <a:r>
              <a:rPr lang="en-US" i="1" dirty="0"/>
              <a:t>Many people do not know about the </a:t>
            </a:r>
            <a:r>
              <a:rPr lang="en-US" i="1" dirty="0" smtClean="0"/>
              <a:t>ferry, if the town is to continue operating, it must do more marketing</a:t>
            </a:r>
            <a:endParaRPr lang="en-US" i="1" dirty="0"/>
          </a:p>
          <a:p>
            <a:pPr lvl="1"/>
            <a:r>
              <a:rPr lang="en-US" i="1" dirty="0" smtClean="0"/>
              <a:t>Current service </a:t>
            </a:r>
            <a:r>
              <a:rPr lang="en-US" i="1" dirty="0"/>
              <a:t>is not a year-round transportation option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56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Why Winthrop Has a Ferry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49530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iscussion of establishing a Winthrop ferry began in late 1990s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primary justifications for the </a:t>
            </a:r>
            <a:r>
              <a:rPr lang="en-US" dirty="0" smtClean="0"/>
              <a:t>grant </a:t>
            </a:r>
            <a:r>
              <a:rPr lang="en-US" dirty="0"/>
              <a:t>was </a:t>
            </a:r>
            <a:r>
              <a:rPr lang="en-US" dirty="0" smtClean="0"/>
              <a:t>to</a:t>
            </a:r>
          </a:p>
          <a:p>
            <a:pPr lvl="1"/>
            <a:r>
              <a:rPr lang="en-US" dirty="0" smtClean="0"/>
              <a:t> </a:t>
            </a:r>
            <a:r>
              <a:rPr lang="en-US" i="1" dirty="0"/>
              <a:t>protect the town’s small lobster/fishing business </a:t>
            </a:r>
            <a:endParaRPr lang="en-US" i="1" dirty="0" smtClean="0"/>
          </a:p>
          <a:p>
            <a:pPr lvl="1"/>
            <a:r>
              <a:rPr lang="en-US" i="1" dirty="0"/>
              <a:t> </a:t>
            </a:r>
            <a:r>
              <a:rPr lang="en-US" i="1" dirty="0" smtClean="0"/>
              <a:t>create </a:t>
            </a:r>
            <a:r>
              <a:rPr lang="en-US" i="1" dirty="0"/>
              <a:t>a commuter ferry to </a:t>
            </a:r>
            <a:r>
              <a:rPr lang="en-US" i="1" dirty="0" smtClean="0"/>
              <a:t>Boston</a:t>
            </a:r>
          </a:p>
          <a:p>
            <a:endParaRPr lang="en-US" dirty="0" smtClean="0"/>
          </a:p>
          <a:p>
            <a:r>
              <a:rPr lang="en-US" dirty="0" smtClean="0"/>
              <a:t>The Town began seeking grants to construct the pier, marina and terminal </a:t>
            </a:r>
            <a:r>
              <a:rPr lang="en-US" dirty="0"/>
              <a:t>b</a:t>
            </a:r>
            <a:r>
              <a:rPr lang="en-US" dirty="0" smtClean="0"/>
              <a:t>uilding between 2003-2005</a:t>
            </a:r>
          </a:p>
          <a:p>
            <a:endParaRPr lang="en-US" dirty="0" smtClean="0"/>
          </a:p>
          <a:p>
            <a:r>
              <a:rPr lang="en-US" dirty="0" smtClean="0"/>
              <a:t>Construction began </a:t>
            </a:r>
            <a:r>
              <a:rPr lang="en-US" dirty="0"/>
              <a:t>with the </a:t>
            </a:r>
            <a:r>
              <a:rPr lang="en-US" dirty="0" smtClean="0"/>
              <a:t>pier </a:t>
            </a:r>
            <a:r>
              <a:rPr lang="en-US" dirty="0"/>
              <a:t>and marina </a:t>
            </a:r>
            <a:r>
              <a:rPr lang="en-US" dirty="0" smtClean="0"/>
              <a:t>in 2009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terminal </a:t>
            </a:r>
            <a:r>
              <a:rPr lang="en-US" dirty="0"/>
              <a:t>building was built in </a:t>
            </a:r>
            <a:r>
              <a:rPr lang="en-US" dirty="0" smtClean="0"/>
              <a:t>2011-12</a:t>
            </a:r>
          </a:p>
        </p:txBody>
      </p:sp>
    </p:spTree>
    <p:extLst>
      <p:ext uri="{BB962C8B-B14F-4D97-AF65-F5344CB8AC3E}">
        <p14:creationId xmlns:p14="http://schemas.microsoft.com/office/powerpoint/2010/main" val="260425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Funding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Building the Pier and Terminal</a:t>
            </a:r>
          </a:p>
          <a:p>
            <a:pPr lvl="1"/>
            <a:r>
              <a:rPr lang="en-US" dirty="0" smtClean="0"/>
              <a:t>According to town records, the cost of construction was:</a:t>
            </a:r>
          </a:p>
          <a:p>
            <a:pPr lvl="2"/>
            <a:r>
              <a:rPr lang="en-US" dirty="0" smtClean="0"/>
              <a:t>Pier/Waterside construction 	                   $2,757,815</a:t>
            </a:r>
          </a:p>
          <a:p>
            <a:pPr lvl="2"/>
            <a:r>
              <a:rPr lang="en-US" dirty="0" smtClean="0"/>
              <a:t>Terminal/Landside construction  	$672,178</a:t>
            </a:r>
          </a:p>
          <a:p>
            <a:pPr lvl="2"/>
            <a:r>
              <a:rPr lang="en-US" b="1" dirty="0" smtClean="0"/>
              <a:t>Total cost</a:t>
            </a:r>
            <a:r>
              <a:rPr lang="en-US" b="1" dirty="0"/>
              <a:t>	</a:t>
            </a:r>
            <a:r>
              <a:rPr lang="en-US" b="1" dirty="0" smtClean="0"/>
              <a:t>		$3,429,993*</a:t>
            </a:r>
          </a:p>
          <a:p>
            <a:pPr marL="777240" lvl="2" indent="0">
              <a:buNone/>
            </a:pPr>
            <a:endParaRPr lang="en-US" b="1" dirty="0" smtClean="0"/>
          </a:p>
          <a:p>
            <a:r>
              <a:rPr lang="en-US" dirty="0" smtClean="0"/>
              <a:t>Sources of Construction Funds</a:t>
            </a:r>
          </a:p>
          <a:p>
            <a:pPr lvl="2"/>
            <a:r>
              <a:rPr lang="en-US" dirty="0" smtClean="0"/>
              <a:t>PWED Grant 			$544,789</a:t>
            </a:r>
          </a:p>
          <a:p>
            <a:pPr lvl="2"/>
            <a:r>
              <a:rPr lang="en-US" dirty="0" smtClean="0"/>
              <a:t>Seaport Advisory Council</a:t>
            </a:r>
            <a:r>
              <a:rPr lang="en-US" dirty="0"/>
              <a:t>	</a:t>
            </a:r>
            <a:r>
              <a:rPr lang="en-US" dirty="0" smtClean="0"/>
              <a:t>	$1,168,676</a:t>
            </a:r>
          </a:p>
          <a:p>
            <a:pPr lvl="2"/>
            <a:r>
              <a:rPr lang="en-US" dirty="0" smtClean="0"/>
              <a:t>Executive Office of Transportation 	$1,716,528**</a:t>
            </a:r>
          </a:p>
          <a:p>
            <a:pPr lvl="2"/>
            <a:r>
              <a:rPr lang="en-US" b="1" dirty="0" smtClean="0"/>
              <a:t>Total grants and other		 $3,429,993</a:t>
            </a:r>
          </a:p>
          <a:p>
            <a:pPr lvl="2"/>
            <a:endParaRPr lang="en-US" b="1" dirty="0" smtClean="0"/>
          </a:p>
          <a:p>
            <a:pPr marL="114300" indent="0">
              <a:buNone/>
            </a:pPr>
            <a:r>
              <a:rPr lang="en-US" sz="1600" b="1" dirty="0" smtClean="0"/>
              <a:t>*</a:t>
            </a:r>
            <a:r>
              <a:rPr lang="en-US" sz="1600" dirty="0" smtClean="0"/>
              <a:t>   Cost does not include repairing the grading of the Ferry Terminal HP ramps, funded by Town Council with an appropriation of </a:t>
            </a:r>
            <a:r>
              <a:rPr lang="en-US" sz="1600" b="1" dirty="0" smtClean="0"/>
              <a:t>$14,000</a:t>
            </a:r>
          </a:p>
          <a:p>
            <a:pPr>
              <a:buFont typeface="Arial" charset="0"/>
              <a:buChar char="•"/>
            </a:pPr>
            <a:endParaRPr lang="en-US" sz="1600" dirty="0" smtClean="0"/>
          </a:p>
          <a:p>
            <a:pPr marL="114300" indent="0">
              <a:buNone/>
            </a:pPr>
            <a:r>
              <a:rPr lang="en-US" sz="1600" b="1" dirty="0" smtClean="0"/>
              <a:t>**</a:t>
            </a:r>
            <a:r>
              <a:rPr lang="en-US" sz="1600" dirty="0" smtClean="0"/>
              <a:t> EOT grants were pass through of Federal Transportation Administration funding</a:t>
            </a:r>
          </a:p>
          <a:p>
            <a:pPr marL="777240" lvl="2" indent="0">
              <a:buNone/>
            </a:pPr>
            <a:endParaRPr lang="en-US" b="1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059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2016, </a:t>
            </a:r>
            <a:r>
              <a:rPr lang="en-US" dirty="0" smtClean="0"/>
              <a:t>MassDOT provided $53,675 for enhancements to the ferry after the vessel was inspected by the town. The town contribute $10,735.</a:t>
            </a:r>
            <a:endParaRPr lang="en-US" dirty="0"/>
          </a:p>
          <a:p>
            <a:r>
              <a:rPr lang="en-US" dirty="0"/>
              <a:t>Total cost to build and improve the ferry: </a:t>
            </a:r>
            <a:r>
              <a:rPr lang="en-US" dirty="0" smtClean="0"/>
              <a:t>$1,073,660</a:t>
            </a:r>
          </a:p>
          <a:p>
            <a:pPr lvl="1"/>
            <a:r>
              <a:rPr lang="en-US" dirty="0" smtClean="0"/>
              <a:t>Towns </a:t>
            </a:r>
            <a:r>
              <a:rPr lang="en-US" dirty="0"/>
              <a:t>share: $</a:t>
            </a:r>
            <a:r>
              <a:rPr lang="en-US" dirty="0" smtClean="0"/>
              <a:t>234,985</a:t>
            </a:r>
            <a:endParaRPr lang="en-US" dirty="0"/>
          </a:p>
          <a:p>
            <a:pPr lvl="1"/>
            <a:r>
              <a:rPr lang="en-US" dirty="0"/>
              <a:t>Grants share: </a:t>
            </a:r>
            <a:r>
              <a:rPr lang="en-US" dirty="0" smtClean="0"/>
              <a:t>$838,675</a:t>
            </a:r>
            <a:endParaRPr lang="en-US" dirty="0"/>
          </a:p>
          <a:p>
            <a:r>
              <a:rPr lang="en-US" dirty="0"/>
              <a:t>The towns agreement to purchase the vessel with the state requires </a:t>
            </a:r>
            <a:r>
              <a:rPr lang="en-US" dirty="0" smtClean="0"/>
              <a:t>the boat be returned back to </a:t>
            </a:r>
            <a:r>
              <a:rPr lang="en-US" dirty="0"/>
              <a:t>the state if we stop operating the </a:t>
            </a:r>
            <a:r>
              <a:rPr lang="en-US" dirty="0" smtClean="0"/>
              <a:t>ferry</a:t>
            </a:r>
          </a:p>
        </p:txBody>
      </p:sp>
    </p:spTree>
    <p:extLst>
      <p:ext uri="{BB962C8B-B14F-4D97-AF65-F5344CB8AC3E}">
        <p14:creationId xmlns:p14="http://schemas.microsoft.com/office/powerpoint/2010/main" val="89314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143000"/>
          </a:xfrm>
        </p:spPr>
        <p:txBody>
          <a:bodyPr/>
          <a:lstStyle/>
          <a:p>
            <a:r>
              <a:rPr lang="en-US" dirty="0" smtClean="0"/>
              <a:t>Initial Funding,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0772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Procurement of the Winthrop Ferry</a:t>
            </a:r>
            <a:endParaRPr lang="en-US" dirty="0"/>
          </a:p>
          <a:p>
            <a:pPr lvl="1"/>
            <a:r>
              <a:rPr lang="en-US" i="1" dirty="0"/>
              <a:t>In 2010, </a:t>
            </a:r>
            <a:r>
              <a:rPr lang="en-US" i="1" dirty="0" smtClean="0"/>
              <a:t>town received </a:t>
            </a:r>
            <a:r>
              <a:rPr lang="en-US" i="1" dirty="0"/>
              <a:t>a </a:t>
            </a:r>
            <a:r>
              <a:rPr lang="en-US" i="1" dirty="0" smtClean="0"/>
              <a:t>Federal </a:t>
            </a:r>
            <a:r>
              <a:rPr lang="en-US" i="1" dirty="0"/>
              <a:t>Ferry Boat </a:t>
            </a:r>
            <a:r>
              <a:rPr lang="en-US" i="1" dirty="0" smtClean="0"/>
              <a:t>grant of </a:t>
            </a:r>
            <a:r>
              <a:rPr lang="en-US" i="1" dirty="0"/>
              <a:t>up to $950,000 </a:t>
            </a:r>
            <a:r>
              <a:rPr lang="en-US" i="1" dirty="0" smtClean="0"/>
              <a:t>which </a:t>
            </a:r>
            <a:r>
              <a:rPr lang="en-US" i="1" dirty="0"/>
              <a:t>required a 25-percent local match.</a:t>
            </a:r>
          </a:p>
          <a:p>
            <a:pPr lvl="1"/>
            <a:r>
              <a:rPr lang="en-US" i="1" dirty="0" smtClean="0"/>
              <a:t>2010-2014</a:t>
            </a:r>
            <a:r>
              <a:rPr lang="en-US" i="1" dirty="0"/>
              <a:t>, the town and state </a:t>
            </a:r>
            <a:r>
              <a:rPr lang="en-US" i="1" dirty="0" smtClean="0"/>
              <a:t>worked on the process </a:t>
            </a:r>
            <a:r>
              <a:rPr lang="en-US" i="1" dirty="0"/>
              <a:t>for procuring a </a:t>
            </a:r>
            <a:r>
              <a:rPr lang="en-US" i="1" dirty="0" smtClean="0"/>
              <a:t>boat </a:t>
            </a:r>
          </a:p>
          <a:p>
            <a:endParaRPr lang="en-US" i="1" dirty="0" smtClean="0"/>
          </a:p>
          <a:p>
            <a:r>
              <a:rPr lang="en-US" dirty="0" smtClean="0"/>
              <a:t>Pilot Ferry Service</a:t>
            </a:r>
            <a:endParaRPr lang="en-US" dirty="0"/>
          </a:p>
          <a:p>
            <a:pPr lvl="1"/>
            <a:r>
              <a:rPr lang="en-US" i="1" dirty="0" smtClean="0"/>
              <a:t>Boston Harbor Cruises ran the pilot program</a:t>
            </a:r>
          </a:p>
          <a:p>
            <a:pPr lvl="1"/>
            <a:r>
              <a:rPr lang="en-US" i="1" dirty="0" smtClean="0"/>
              <a:t>Started in 2010-2012</a:t>
            </a:r>
          </a:p>
          <a:p>
            <a:pPr lvl="1"/>
            <a:r>
              <a:rPr lang="en-US" i="1" dirty="0" smtClean="0"/>
              <a:t>Funded with Federal </a:t>
            </a:r>
            <a:r>
              <a:rPr lang="en-US" i="1" dirty="0"/>
              <a:t>Highway </a:t>
            </a:r>
            <a:r>
              <a:rPr lang="en-US" i="1" dirty="0" smtClean="0"/>
              <a:t>Administration</a:t>
            </a:r>
          </a:p>
          <a:p>
            <a:pPr lvl="2"/>
            <a:r>
              <a:rPr lang="en-US" i="1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amount of $</a:t>
            </a:r>
            <a:r>
              <a:rPr lang="en-US" dirty="0" smtClean="0"/>
              <a:t>232,348 with </a:t>
            </a:r>
            <a:r>
              <a:rPr lang="en-US" dirty="0"/>
              <a:t>no local match </a:t>
            </a:r>
            <a:r>
              <a:rPr lang="en-US" dirty="0" smtClean="0"/>
              <a:t>required</a:t>
            </a:r>
          </a:p>
          <a:p>
            <a:endParaRPr lang="en-US" i="1" dirty="0" smtClean="0"/>
          </a:p>
          <a:p>
            <a:r>
              <a:rPr lang="en-US" dirty="0" smtClean="0"/>
              <a:t>Construction of  the Winthrop Ferry</a:t>
            </a:r>
            <a:endParaRPr lang="en-US" dirty="0"/>
          </a:p>
          <a:p>
            <a:pPr lvl="1"/>
            <a:r>
              <a:rPr lang="en-US" i="1" dirty="0" smtClean="0"/>
              <a:t>In 2014, the town </a:t>
            </a:r>
            <a:r>
              <a:rPr lang="en-US" i="1" dirty="0"/>
              <a:t>advertised for the construction of a new </a:t>
            </a:r>
            <a:r>
              <a:rPr lang="en-US" i="1" dirty="0" smtClean="0"/>
              <a:t>75-px </a:t>
            </a:r>
            <a:r>
              <a:rPr lang="en-US" i="1" dirty="0"/>
              <a:t>ferry </a:t>
            </a:r>
            <a:r>
              <a:rPr lang="en-US" i="1" dirty="0" smtClean="0"/>
              <a:t>boat</a:t>
            </a:r>
          </a:p>
          <a:p>
            <a:pPr lvl="1"/>
            <a:r>
              <a:rPr lang="en-US" i="1" dirty="0" smtClean="0"/>
              <a:t>The specs of the ferry were designed by the state</a:t>
            </a:r>
          </a:p>
          <a:p>
            <a:pPr lvl="1"/>
            <a:r>
              <a:rPr lang="en-US" i="1" dirty="0" smtClean="0"/>
              <a:t>Evan’s </a:t>
            </a:r>
            <a:r>
              <a:rPr lang="en-US" i="1" dirty="0"/>
              <a:t>Boat Repair of Maryland was awarded the </a:t>
            </a:r>
            <a:r>
              <a:rPr lang="en-US" i="1" dirty="0" smtClean="0"/>
              <a:t>contract</a:t>
            </a:r>
            <a:endParaRPr lang="en-US" i="1" dirty="0"/>
          </a:p>
          <a:p>
            <a:pPr lvl="1"/>
            <a:r>
              <a:rPr lang="en-US" i="1" dirty="0" smtClean="0"/>
              <a:t>The final cost </a:t>
            </a:r>
            <a:r>
              <a:rPr lang="en-US" i="1" dirty="0"/>
              <a:t>of construction of the vessel was $</a:t>
            </a:r>
            <a:r>
              <a:rPr lang="en-US" i="1" dirty="0" smtClean="0"/>
              <a:t>981,252</a:t>
            </a:r>
          </a:p>
          <a:p>
            <a:pPr lvl="2"/>
            <a:r>
              <a:rPr lang="en-US" dirty="0" smtClean="0"/>
              <a:t>$785,000 </a:t>
            </a:r>
            <a:r>
              <a:rPr lang="en-US" dirty="0"/>
              <a:t>was paid through the </a:t>
            </a:r>
            <a:r>
              <a:rPr lang="en-US" dirty="0" smtClean="0"/>
              <a:t>FBD </a:t>
            </a:r>
            <a:r>
              <a:rPr lang="en-US" dirty="0"/>
              <a:t>Grant and </a:t>
            </a:r>
            <a:r>
              <a:rPr lang="en-US" b="1" dirty="0"/>
              <a:t>$196,250 </a:t>
            </a:r>
            <a:r>
              <a:rPr lang="en-US" dirty="0"/>
              <a:t>was paid by the town. </a:t>
            </a:r>
          </a:p>
          <a:p>
            <a:pPr lvl="2"/>
            <a:r>
              <a:rPr lang="en-US" dirty="0"/>
              <a:t>The town also paid an additional </a:t>
            </a:r>
            <a:r>
              <a:rPr lang="en-US" b="1" dirty="0"/>
              <a:t>$28,000 </a:t>
            </a:r>
            <a:r>
              <a:rPr lang="en-US" dirty="0"/>
              <a:t>for electronics and navigation equipment for the vessel. </a:t>
            </a:r>
          </a:p>
        </p:txBody>
      </p:sp>
    </p:spTree>
    <p:extLst>
      <p:ext uri="{BB962C8B-B14F-4D97-AF65-F5344CB8AC3E}">
        <p14:creationId xmlns:p14="http://schemas.microsoft.com/office/powerpoint/2010/main" val="424986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Provisions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Pilot Service by BHC</a:t>
            </a:r>
          </a:p>
          <a:p>
            <a:pPr lvl="1"/>
            <a:r>
              <a:rPr lang="en-US" i="1" dirty="0" smtClean="0"/>
              <a:t>Began in 2010, funded by a federal grant through </a:t>
            </a:r>
            <a:r>
              <a:rPr lang="en-US" i="1" dirty="0" err="1" smtClean="0"/>
              <a:t>MassDOT</a:t>
            </a:r>
            <a:r>
              <a:rPr lang="en-US" i="1" dirty="0" smtClean="0"/>
              <a:t> with service provided by Boston Harbor Cruises</a:t>
            </a:r>
          </a:p>
          <a:p>
            <a:pPr lvl="1"/>
            <a:r>
              <a:rPr lang="en-US" i="1" dirty="0" smtClean="0"/>
              <a:t>Operated half season in 2010, two five-month seasons in 2011 and 2012</a:t>
            </a:r>
          </a:p>
          <a:p>
            <a:pPr lvl="1"/>
            <a:r>
              <a:rPr lang="en-US" i="1" dirty="0" smtClean="0"/>
              <a:t>Ridership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97686"/>
              </p:ext>
            </p:extLst>
          </p:nvPr>
        </p:nvGraphicFramePr>
        <p:xfrm>
          <a:off x="1981200" y="3886201"/>
          <a:ext cx="4754880" cy="1991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691640"/>
                <a:gridCol w="1478280"/>
              </a:tblGrid>
              <a:tr h="44983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Year/Season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Months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# of Riders</a:t>
                      </a:r>
                      <a:endParaRPr lang="en-US" dirty="0"/>
                    </a:p>
                  </a:txBody>
                  <a:tcPr/>
                </a:tc>
              </a:tr>
              <a:tr h="51398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August-October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5,000 +</a:t>
                      </a:r>
                      <a:endParaRPr lang="en-US" dirty="0"/>
                    </a:p>
                  </a:txBody>
                  <a:tcPr/>
                </a:tc>
              </a:tr>
              <a:tr h="51398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May-October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11,165</a:t>
                      </a:r>
                      <a:endParaRPr lang="en-US" dirty="0"/>
                    </a:p>
                  </a:txBody>
                  <a:tcPr/>
                </a:tc>
              </a:tr>
              <a:tr h="51398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May-October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14,895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18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Provisions 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848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Private Operator Service in 2013</a:t>
            </a:r>
            <a:endParaRPr lang="en-US" dirty="0"/>
          </a:p>
          <a:p>
            <a:pPr lvl="1"/>
            <a:r>
              <a:rPr lang="en-US" i="1" dirty="0"/>
              <a:t>The Town provided a license to operate a ferry service from the town </a:t>
            </a:r>
            <a:endParaRPr lang="en-US" i="1" dirty="0" smtClean="0"/>
          </a:p>
          <a:p>
            <a:pPr lvl="1"/>
            <a:r>
              <a:rPr lang="en-US" i="1" dirty="0" smtClean="0"/>
              <a:t>Proved to be unsuccessful </a:t>
            </a:r>
            <a:r>
              <a:rPr lang="en-US" i="1" dirty="0"/>
              <a:t>due in part </a:t>
            </a:r>
            <a:r>
              <a:rPr lang="en-US" i="1" dirty="0" smtClean="0"/>
              <a:t>to:</a:t>
            </a:r>
          </a:p>
          <a:p>
            <a:pPr lvl="2"/>
            <a:r>
              <a:rPr lang="en-US" dirty="0" smtClean="0"/>
              <a:t>the vessel type </a:t>
            </a:r>
            <a:r>
              <a:rPr lang="en-US" dirty="0"/>
              <a:t>of vessel and </a:t>
            </a:r>
            <a:r>
              <a:rPr lang="en-US" dirty="0" smtClean="0"/>
              <a:t>schedule  </a:t>
            </a:r>
          </a:p>
          <a:p>
            <a:pPr lvl="2"/>
            <a:r>
              <a:rPr lang="en-US" dirty="0" smtClean="0"/>
              <a:t>the service also lacked marketing and no </a:t>
            </a:r>
            <a:r>
              <a:rPr lang="en-US" dirty="0"/>
              <a:t>subsidy </a:t>
            </a:r>
            <a:r>
              <a:rPr lang="en-US" dirty="0" smtClean="0"/>
              <a:t>was provided </a:t>
            </a:r>
          </a:p>
          <a:p>
            <a:endParaRPr lang="en-US" dirty="0" smtClean="0"/>
          </a:p>
          <a:p>
            <a:r>
              <a:rPr lang="en-US" dirty="0" smtClean="0"/>
              <a:t>2014-2015: Two </a:t>
            </a:r>
            <a:r>
              <a:rPr lang="en-US" dirty="0"/>
              <a:t>years of no service while </a:t>
            </a:r>
            <a:r>
              <a:rPr lang="en-US" dirty="0" smtClean="0"/>
              <a:t>the ferry was built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In December of 2015, Winthrop took possession of the ferry</a:t>
            </a:r>
          </a:p>
          <a:p>
            <a:pPr lvl="1"/>
            <a:r>
              <a:rPr lang="en-US" i="1" dirty="0" smtClean="0"/>
              <a:t>Builder initially promised delivery of vessel in late July </a:t>
            </a:r>
          </a:p>
          <a:p>
            <a:pPr lvl="1"/>
            <a:r>
              <a:rPr lang="en-US" i="1" dirty="0" smtClean="0"/>
              <a:t>March-April 2015, trained with BHC</a:t>
            </a:r>
          </a:p>
          <a:p>
            <a:pPr lvl="1"/>
            <a:r>
              <a:rPr lang="en-US" i="1" dirty="0" smtClean="0"/>
              <a:t>Began service on April 1</a:t>
            </a:r>
            <a:r>
              <a:rPr lang="en-US" i="1" baseline="30000" dirty="0" smtClean="0"/>
              <a:t>st</a:t>
            </a:r>
            <a:r>
              <a:rPr lang="en-US" i="1" dirty="0" smtClean="0"/>
              <a:t> with BHC assistance</a:t>
            </a:r>
          </a:p>
          <a:p>
            <a:pPr lvl="1"/>
            <a:r>
              <a:rPr lang="en-US" i="1" dirty="0" smtClean="0"/>
              <a:t>Cut ties with BHC on April 30</a:t>
            </a:r>
            <a:r>
              <a:rPr lang="en-US" i="1" baseline="30000" dirty="0" smtClean="0"/>
              <a:t>th</a:t>
            </a:r>
            <a:r>
              <a:rPr lang="en-US" i="1" dirty="0" smtClean="0"/>
              <a:t> and began operating on our own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249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Provisions 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53000"/>
          </a:xfrm>
        </p:spPr>
        <p:txBody>
          <a:bodyPr>
            <a:normAutofit/>
          </a:bodyPr>
          <a:lstStyle/>
          <a:p>
            <a:r>
              <a:rPr lang="en-US" dirty="0"/>
              <a:t>Since building the boat, </a:t>
            </a:r>
            <a:r>
              <a:rPr lang="en-US" dirty="0" smtClean="0"/>
              <a:t>Winthrop has spent $575,000 from the general fund </a:t>
            </a:r>
            <a:r>
              <a:rPr lang="en-US" dirty="0"/>
              <a:t>on </a:t>
            </a:r>
            <a:r>
              <a:rPr lang="en-US" dirty="0" smtClean="0"/>
              <a:t>service operation</a:t>
            </a:r>
          </a:p>
          <a:p>
            <a:pPr marL="41148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Town made a motion to appropriate $100,000 for three years to the operating budget. We are at the end of that third year and we are starting our third season of the ferry.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963130"/>
              </p:ext>
            </p:extLst>
          </p:nvPr>
        </p:nvGraphicFramePr>
        <p:xfrm>
          <a:off x="1295400" y="25908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Fiscal</a:t>
                      </a:r>
                      <a:r>
                        <a:rPr lang="en-US" baseline="0" dirty="0" smtClean="0"/>
                        <a:t>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from General Fund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$175,000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FY18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$100,000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42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265238"/>
          </a:xfrm>
        </p:spPr>
        <p:txBody>
          <a:bodyPr/>
          <a:lstStyle/>
          <a:p>
            <a:pPr algn="ctr"/>
            <a:r>
              <a:rPr lang="en-US" dirty="0" smtClean="0"/>
              <a:t>2016 Ferry Season</a:t>
            </a:r>
            <a:br>
              <a:rPr lang="en-US" dirty="0" smtClean="0"/>
            </a:br>
            <a:r>
              <a:rPr lang="en-US" sz="2000" dirty="0" smtClean="0"/>
              <a:t>Mid-April through November  30,  2016</a:t>
            </a:r>
            <a:endParaRPr lang="en-US" sz="20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7620000" cy="3329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382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1495</TotalTime>
  <Words>1676</Words>
  <Application>Microsoft Office PowerPoint</Application>
  <PresentationFormat>On-screen Show (4:3)</PresentationFormat>
  <Paragraphs>331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 Winthrop Ferry Service</vt:lpstr>
      <vt:lpstr>Why Winthrop Has a Ferry</vt:lpstr>
      <vt:lpstr>Initial Funding</vt:lpstr>
      <vt:lpstr>Initial Funding</vt:lpstr>
      <vt:lpstr>Initial Funding, Cont.</vt:lpstr>
      <vt:lpstr>Service Provisions</vt:lpstr>
      <vt:lpstr>Service Provisions Cont. </vt:lpstr>
      <vt:lpstr>Service Provisions Cont. </vt:lpstr>
      <vt:lpstr>2016 Ferry Season Mid-April through November  30,  2016</vt:lpstr>
      <vt:lpstr>2017 Ferry Season May 1 through November 30, 2017</vt:lpstr>
      <vt:lpstr>Budget for Current Fiscal Year</vt:lpstr>
      <vt:lpstr>Tax Payer Contribution</vt:lpstr>
      <vt:lpstr>Things to Consider</vt:lpstr>
      <vt:lpstr>Things to Consider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83</cp:revision>
  <dcterms:created xsi:type="dcterms:W3CDTF">2018-02-26T14:07:35Z</dcterms:created>
  <dcterms:modified xsi:type="dcterms:W3CDTF">2018-03-06T22:57:29Z</dcterms:modified>
</cp:coreProperties>
</file>